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Rubik" panose="020B0604020202020204" charset="-79"/>
      <p:regular r:id="rId40"/>
    </p:embeddedFont>
    <p:embeddedFont>
      <p:font typeface="Rubik Bold" panose="020B0604020202020204" charset="-79"/>
      <p:regular r:id="rId41"/>
    </p:embeddedFont>
    <p:embeddedFont>
      <p:font typeface="Times New Roman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5" Type="http://schemas.openxmlformats.org/officeDocument/2006/relationships/image" Target="../media/image23.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2.png"/><Relationship Id="rId5" Type="http://schemas.openxmlformats.org/officeDocument/2006/relationships/image" Target="../media/image3.svg"/><Relationship Id="rId15" Type="http://schemas.openxmlformats.org/officeDocument/2006/relationships/image" Target="../media/image13.svg"/><Relationship Id="rId23" Type="http://schemas.openxmlformats.org/officeDocument/2006/relationships/image" Target="../media/image21.sv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svg"/><Relationship Id="rId31" Type="http://schemas.openxmlformats.org/officeDocument/2006/relationships/image" Target="../media/image29.sv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svg"/><Relationship Id="rId30" Type="http://schemas.openxmlformats.org/officeDocument/2006/relationships/image" Target="../media/image28.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13.svg"/><Relationship Id="rId5" Type="http://schemas.openxmlformats.org/officeDocument/2006/relationships/image" Target="../media/image3.sv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0.sv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13.svg"/><Relationship Id="rId5" Type="http://schemas.openxmlformats.org/officeDocument/2006/relationships/image" Target="../media/image3.sv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2.sv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13.svg"/><Relationship Id="rId5" Type="http://schemas.openxmlformats.org/officeDocument/2006/relationships/image" Target="../media/image3.sv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35.svg"/><Relationship Id="rId2" Type="http://schemas.openxmlformats.org/officeDocument/2006/relationships/notesSlide" Target="../notesSlides/notesSlide13.xml"/><Relationship Id="rId16" Type="http://schemas.openxmlformats.org/officeDocument/2006/relationships/image" Target="../media/image34.pn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13.svg"/><Relationship Id="rId10" Type="http://schemas.openxmlformats.org/officeDocument/2006/relationships/image" Target="../media/image44.png"/><Relationship Id="rId19"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35.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svg"/><Relationship Id="rId10"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oleObject" Target="../embeddings/oleObject2.bin"/><Relationship Id="rId1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67.jpeg"/><Relationship Id="rId17" Type="http://schemas.openxmlformats.org/officeDocument/2006/relationships/oleObject" Target="../embeddings/oleObject4.bin"/><Relationship Id="rId2" Type="http://schemas.openxmlformats.org/officeDocument/2006/relationships/notesSlide" Target="../notesSlides/notesSlide17.xml"/><Relationship Id="rId16"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5" Type="http://schemas.openxmlformats.org/officeDocument/2006/relationships/oleObject" Target="../embeddings/oleObject3.bin"/><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 Id="rId14"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35.svg"/><Relationship Id="rId2" Type="http://schemas.openxmlformats.org/officeDocument/2006/relationships/notesSlide" Target="../notesSlides/notesSlide19.xml"/><Relationship Id="rId16" Type="http://schemas.openxmlformats.org/officeDocument/2006/relationships/image" Target="../media/image34.pn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13.svg"/><Relationship Id="rId10" Type="http://schemas.openxmlformats.org/officeDocument/2006/relationships/image" Target="../media/image44.png"/><Relationship Id="rId19"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1.pn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3.sv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3.sv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12"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3.sv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sv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svg"/><Relationship Id="rId10" Type="http://schemas.openxmlformats.org/officeDocument/2006/relationships/image" Target="../media/image79.png"/><Relationship Id="rId4" Type="http://schemas.openxmlformats.org/officeDocument/2006/relationships/image" Target="../media/image2.png"/><Relationship Id="rId9" Type="http://schemas.openxmlformats.org/officeDocument/2006/relationships/image" Target="../media/image35.sv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svg"/><Relationship Id="rId10" Type="http://schemas.openxmlformats.org/officeDocument/2006/relationships/image" Target="../media/image80.png"/><Relationship Id="rId4" Type="http://schemas.openxmlformats.org/officeDocument/2006/relationships/image" Target="../media/image2.png"/><Relationship Id="rId9"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3.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svg"/><Relationship Id="rId10" Type="http://schemas.openxmlformats.org/officeDocument/2006/relationships/image" Target="../media/image81.png"/><Relationship Id="rId4" Type="http://schemas.openxmlformats.org/officeDocument/2006/relationships/image" Target="../media/image2.png"/><Relationship Id="rId9" Type="http://schemas.openxmlformats.org/officeDocument/2006/relationships/image" Target="../media/image35.svg"/></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35.sv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13.svg"/><Relationship Id="rId10" Type="http://schemas.openxmlformats.org/officeDocument/2006/relationships/image" Target="../media/image44.png"/><Relationship Id="rId19"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png"/><Relationship Id="rId7" Type="http://schemas.openxmlformats.org/officeDocument/2006/relationships/image" Target="../media/image83.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1.png"/><Relationship Id="rId7" Type="http://schemas.openxmlformats.org/officeDocument/2006/relationships/image" Target="../media/image85.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1.png"/><Relationship Id="rId7" Type="http://schemas.openxmlformats.org/officeDocument/2006/relationships/image" Target="../media/image88.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7.jpeg"/><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1.png"/><Relationship Id="rId7" Type="http://schemas.openxmlformats.org/officeDocument/2006/relationships/image" Target="../media/image91.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1.png"/><Relationship Id="rId7" Type="http://schemas.openxmlformats.org/officeDocument/2006/relationships/image" Target="../media/image94.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3.jpe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6.jpe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35.svg"/><Relationship Id="rId2" Type="http://schemas.openxmlformats.org/officeDocument/2006/relationships/notesSlide" Target="../notesSlides/notesSlide35.xml"/><Relationship Id="rId16" Type="http://schemas.openxmlformats.org/officeDocument/2006/relationships/image" Target="../media/image34.pn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13.svg"/><Relationship Id="rId10" Type="http://schemas.openxmlformats.org/officeDocument/2006/relationships/image" Target="../media/image44.png"/><Relationship Id="rId19"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46.png"/><Relationship Id="rId3" Type="http://schemas.openxmlformats.org/officeDocument/2006/relationships/image" Target="../media/image1.png"/><Relationship Id="rId21" Type="http://schemas.openxmlformats.org/officeDocument/2006/relationships/image" Target="../media/image102.svg"/><Relationship Id="rId7" Type="http://schemas.openxmlformats.org/officeDocument/2006/relationships/image" Target="../media/image98.svg"/><Relationship Id="rId12" Type="http://schemas.openxmlformats.org/officeDocument/2006/relationships/image" Target="../media/image12.png"/><Relationship Id="rId17" Type="http://schemas.openxmlformats.org/officeDocument/2006/relationships/image" Target="../media/image35.svg"/><Relationship Id="rId2" Type="http://schemas.openxmlformats.org/officeDocument/2006/relationships/notesSlide" Target="../notesSlides/notesSlide36.xml"/><Relationship Id="rId16" Type="http://schemas.openxmlformats.org/officeDocument/2006/relationships/image" Target="../media/image34.png"/><Relationship Id="rId20"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0.svg"/><Relationship Id="rId5" Type="http://schemas.openxmlformats.org/officeDocument/2006/relationships/image" Target="../media/image39.svg"/><Relationship Id="rId15" Type="http://schemas.openxmlformats.org/officeDocument/2006/relationships/image" Target="../media/image33.svg"/><Relationship Id="rId23" Type="http://schemas.openxmlformats.org/officeDocument/2006/relationships/image" Target="../media/image104.png"/><Relationship Id="rId10" Type="http://schemas.openxmlformats.org/officeDocument/2006/relationships/image" Target="../media/image99.png"/><Relationship Id="rId19" Type="http://schemas.openxmlformats.org/officeDocument/2006/relationships/image" Target="../media/image47.svg"/><Relationship Id="rId4" Type="http://schemas.openxmlformats.org/officeDocument/2006/relationships/image" Target="../media/image38.png"/><Relationship Id="rId9" Type="http://schemas.openxmlformats.org/officeDocument/2006/relationships/image" Target="../media/image9.svg"/><Relationship Id="rId14" Type="http://schemas.openxmlformats.org/officeDocument/2006/relationships/image" Target="../media/image32.png"/><Relationship Id="rId22" Type="http://schemas.openxmlformats.org/officeDocument/2006/relationships/image" Target="../media/image103.png"/></Relationships>
</file>

<file path=ppt/slides/_rels/slide3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46.png"/><Relationship Id="rId3" Type="http://schemas.openxmlformats.org/officeDocument/2006/relationships/image" Target="../media/image1.png"/><Relationship Id="rId21" Type="http://schemas.openxmlformats.org/officeDocument/2006/relationships/image" Target="../media/image102.svg"/><Relationship Id="rId7" Type="http://schemas.openxmlformats.org/officeDocument/2006/relationships/image" Target="../media/image98.svg"/><Relationship Id="rId12" Type="http://schemas.openxmlformats.org/officeDocument/2006/relationships/image" Target="../media/image12.png"/><Relationship Id="rId17" Type="http://schemas.openxmlformats.org/officeDocument/2006/relationships/image" Target="../media/image35.svg"/><Relationship Id="rId2" Type="http://schemas.openxmlformats.org/officeDocument/2006/relationships/notesSlide" Target="../notesSlides/notesSlide37.xml"/><Relationship Id="rId16" Type="http://schemas.openxmlformats.org/officeDocument/2006/relationships/image" Target="../media/image34.png"/><Relationship Id="rId20"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0.svg"/><Relationship Id="rId5" Type="http://schemas.openxmlformats.org/officeDocument/2006/relationships/image" Target="../media/image39.svg"/><Relationship Id="rId15" Type="http://schemas.openxmlformats.org/officeDocument/2006/relationships/image" Target="../media/image33.svg"/><Relationship Id="rId23" Type="http://schemas.openxmlformats.org/officeDocument/2006/relationships/image" Target="../media/image105.png"/><Relationship Id="rId10" Type="http://schemas.openxmlformats.org/officeDocument/2006/relationships/image" Target="../media/image99.png"/><Relationship Id="rId19" Type="http://schemas.openxmlformats.org/officeDocument/2006/relationships/image" Target="../media/image47.svg"/><Relationship Id="rId4" Type="http://schemas.openxmlformats.org/officeDocument/2006/relationships/image" Target="../media/image38.png"/><Relationship Id="rId9" Type="http://schemas.openxmlformats.org/officeDocument/2006/relationships/image" Target="../media/image9.svg"/><Relationship Id="rId14" Type="http://schemas.openxmlformats.org/officeDocument/2006/relationships/image" Target="../media/image32.png"/><Relationship Id="rId22"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5.svg"/><Relationship Id="rId3" Type="http://schemas.openxmlformats.org/officeDocument/2006/relationships/image" Target="../media/image1.png"/><Relationship Id="rId7" Type="http://schemas.openxmlformats.org/officeDocument/2006/relationships/image" Target="../media/image53.svg"/><Relationship Id="rId12"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33.svg"/><Relationship Id="rId14" Type="http://schemas.openxmlformats.org/officeDocument/2006/relationships/image" Target="../media/image56.jpe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35.svg"/><Relationship Id="rId2" Type="http://schemas.openxmlformats.org/officeDocument/2006/relationships/notesSlide" Target="../notesSlides/notesSlide6.xml"/><Relationship Id="rId16" Type="http://schemas.openxmlformats.org/officeDocument/2006/relationships/image" Target="../media/image34.pn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13.svg"/><Relationship Id="rId10" Type="http://schemas.openxmlformats.org/officeDocument/2006/relationships/image" Target="../media/image44.png"/><Relationship Id="rId19"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8.sv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13.svg"/><Relationship Id="rId5" Type="http://schemas.openxmlformats.org/officeDocument/2006/relationships/image" Target="../media/image3.sv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58.svg"/><Relationship Id="rId12"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35.svg"/><Relationship Id="rId5" Type="http://schemas.openxmlformats.org/officeDocument/2006/relationships/image" Target="../media/image3.sv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13.svg"/><Relationship Id="rId5" Type="http://schemas.openxmlformats.org/officeDocument/2006/relationships/image" Target="../media/image3.sv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7" name="Group 17"/>
          <p:cNvGrpSpPr/>
          <p:nvPr/>
        </p:nvGrpSpPr>
        <p:grpSpPr>
          <a:xfrm>
            <a:off x="2011800" y="1252550"/>
            <a:ext cx="14630400" cy="8146828"/>
            <a:chOff x="0" y="0"/>
            <a:chExt cx="19507200" cy="10862437"/>
          </a:xfrm>
        </p:grpSpPr>
        <p:sp>
          <p:nvSpPr>
            <p:cNvPr id="18" name="Freeform 18"/>
            <p:cNvSpPr/>
            <p:nvPr/>
          </p:nvSpPr>
          <p:spPr>
            <a:xfrm>
              <a:off x="0" y="0"/>
              <a:ext cx="19507200" cy="10862437"/>
            </a:xfrm>
            <a:custGeom>
              <a:avLst/>
              <a:gdLst/>
              <a:ahLst/>
              <a:cxnLst/>
              <a:rect l="l" t="t" r="r" b="b"/>
              <a:pathLst>
                <a:path w="19507200" h="10862437">
                  <a:moveTo>
                    <a:pt x="0" y="0"/>
                  </a:moveTo>
                  <a:lnTo>
                    <a:pt x="19507200" y="0"/>
                  </a:lnTo>
                  <a:lnTo>
                    <a:pt x="19507200" y="10862437"/>
                  </a:lnTo>
                  <a:lnTo>
                    <a:pt x="0" y="10862437"/>
                  </a:lnTo>
                </a:path>
              </a:pathLst>
            </a:custGeom>
            <a:solidFill>
              <a:srgbClr val="000000"/>
            </a:solidFill>
            <a:ln w="12700">
              <a:solidFill>
                <a:srgbClr val="000000"/>
              </a:solidFill>
            </a:ln>
          </p:spPr>
          <p:txBody>
            <a:bodyPr/>
            <a:lstStyle/>
            <a:p>
              <a:endParaRPr lang="vi-VN"/>
            </a:p>
          </p:txBody>
        </p:sp>
      </p:grpSp>
      <p:sp>
        <p:nvSpPr>
          <p:cNvPr id="19" name="Freeform 19"/>
          <p:cNvSpPr/>
          <p:nvPr/>
        </p:nvSpPr>
        <p:spPr>
          <a:xfrm>
            <a:off x="1828800" y="1041625"/>
            <a:ext cx="14658975" cy="8203978"/>
          </a:xfrm>
          <a:custGeom>
            <a:avLst/>
            <a:gdLst/>
            <a:ahLst/>
            <a:cxnLst/>
            <a:rect l="l" t="t" r="r" b="b"/>
            <a:pathLst>
              <a:path w="14658975" h="8203978">
                <a:moveTo>
                  <a:pt x="0" y="0"/>
                </a:moveTo>
                <a:lnTo>
                  <a:pt x="14658975" y="0"/>
                </a:lnTo>
                <a:lnTo>
                  <a:pt x="14658975" y="8203978"/>
                </a:lnTo>
                <a:lnTo>
                  <a:pt x="0" y="8203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20" name="Group 20"/>
          <p:cNvGrpSpPr/>
          <p:nvPr/>
        </p:nvGrpSpPr>
        <p:grpSpPr>
          <a:xfrm rot="2700000">
            <a:off x="15784463" y="1416650"/>
            <a:ext cx="617474" cy="19050"/>
            <a:chOff x="0" y="0"/>
            <a:chExt cx="823299" cy="25400"/>
          </a:xfrm>
        </p:grpSpPr>
        <p:sp>
          <p:nvSpPr>
            <p:cNvPr id="21" name="Freeform 21"/>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2" name="Group 22"/>
          <p:cNvGrpSpPr/>
          <p:nvPr/>
        </p:nvGrpSpPr>
        <p:grpSpPr>
          <a:xfrm rot="2699999">
            <a:off x="15784463" y="1416650"/>
            <a:ext cx="617474" cy="19050"/>
            <a:chOff x="0" y="0"/>
            <a:chExt cx="823299" cy="25400"/>
          </a:xfrm>
        </p:grpSpPr>
        <p:sp>
          <p:nvSpPr>
            <p:cNvPr id="23" name="Freeform 23"/>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4" name="Group 24"/>
          <p:cNvGrpSpPr/>
          <p:nvPr/>
        </p:nvGrpSpPr>
        <p:grpSpPr>
          <a:xfrm>
            <a:off x="15241425" y="1224125"/>
            <a:ext cx="423196" cy="423196"/>
            <a:chOff x="0" y="0"/>
            <a:chExt cx="564261" cy="564261"/>
          </a:xfrm>
        </p:grpSpPr>
        <p:sp>
          <p:nvSpPr>
            <p:cNvPr id="25" name="Freeform 25"/>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26" name="Group 26"/>
          <p:cNvGrpSpPr/>
          <p:nvPr/>
        </p:nvGrpSpPr>
        <p:grpSpPr>
          <a:xfrm rot="404757">
            <a:off x="14530014" y="1599650"/>
            <a:ext cx="505568" cy="19050"/>
            <a:chOff x="0" y="0"/>
            <a:chExt cx="674091" cy="25400"/>
          </a:xfrm>
        </p:grpSpPr>
        <p:sp>
          <p:nvSpPr>
            <p:cNvPr id="27" name="Freeform 27"/>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8" name="Group 28"/>
          <p:cNvGrpSpPr/>
          <p:nvPr/>
        </p:nvGrpSpPr>
        <p:grpSpPr>
          <a:xfrm rot="13385">
            <a:off x="1794220" y="1782344"/>
            <a:ext cx="14697111" cy="19050"/>
            <a:chOff x="0" y="0"/>
            <a:chExt cx="19596148" cy="25400"/>
          </a:xfrm>
        </p:grpSpPr>
        <p:sp>
          <p:nvSpPr>
            <p:cNvPr id="29" name="Freeform 29"/>
            <p:cNvSpPr/>
            <p:nvPr/>
          </p:nvSpPr>
          <p:spPr>
            <a:xfrm>
              <a:off x="0" y="0"/>
              <a:ext cx="19596100" cy="25400"/>
            </a:xfrm>
            <a:custGeom>
              <a:avLst/>
              <a:gdLst/>
              <a:ahLst/>
              <a:cxnLst/>
              <a:rect l="l" t="t" r="r" b="b"/>
              <a:pathLst>
                <a:path w="19596100" h="25400">
                  <a:moveTo>
                    <a:pt x="12700" y="0"/>
                  </a:moveTo>
                  <a:lnTo>
                    <a:pt x="19583400" y="0"/>
                  </a:lnTo>
                  <a:cubicBezTo>
                    <a:pt x="19590386" y="0"/>
                    <a:pt x="19596100" y="5715"/>
                    <a:pt x="19596100" y="12700"/>
                  </a:cubicBezTo>
                  <a:cubicBezTo>
                    <a:pt x="19596100" y="19685"/>
                    <a:pt x="19590386" y="25400"/>
                    <a:pt x="19583400"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30" name="Group 30"/>
          <p:cNvGrpSpPr/>
          <p:nvPr/>
        </p:nvGrpSpPr>
        <p:grpSpPr>
          <a:xfrm>
            <a:off x="5647527" y="2201984"/>
            <a:ext cx="7358943" cy="3335640"/>
            <a:chOff x="0" y="0"/>
            <a:chExt cx="14630400" cy="6631625"/>
          </a:xfrm>
        </p:grpSpPr>
        <p:sp>
          <p:nvSpPr>
            <p:cNvPr id="31" name="Freeform 31"/>
            <p:cNvSpPr/>
            <p:nvPr/>
          </p:nvSpPr>
          <p:spPr>
            <a:xfrm>
              <a:off x="0" y="0"/>
              <a:ext cx="14630400" cy="6631625"/>
            </a:xfrm>
            <a:custGeom>
              <a:avLst/>
              <a:gdLst/>
              <a:ahLst/>
              <a:cxnLst/>
              <a:rect l="l" t="t" r="r" b="b"/>
              <a:pathLst>
                <a:path w="14630400" h="6631625">
                  <a:moveTo>
                    <a:pt x="0" y="0"/>
                  </a:moveTo>
                  <a:lnTo>
                    <a:pt x="14630400" y="0"/>
                  </a:lnTo>
                  <a:lnTo>
                    <a:pt x="14630400" y="6631625"/>
                  </a:lnTo>
                  <a:lnTo>
                    <a:pt x="0" y="6631625"/>
                  </a:lnTo>
                  <a:close/>
                </a:path>
              </a:pathLst>
            </a:custGeom>
            <a:solidFill>
              <a:srgbClr val="000000">
                <a:alpha val="0"/>
              </a:srgbClr>
            </a:solidFill>
          </p:spPr>
          <p:txBody>
            <a:bodyPr/>
            <a:lstStyle/>
            <a:p>
              <a:endParaRPr lang="vi-VN"/>
            </a:p>
          </p:txBody>
        </p:sp>
        <p:sp>
          <p:nvSpPr>
            <p:cNvPr id="32" name="TextBox 32"/>
            <p:cNvSpPr txBox="1"/>
            <p:nvPr/>
          </p:nvSpPr>
          <p:spPr>
            <a:xfrm>
              <a:off x="0" y="-38100"/>
              <a:ext cx="14630400" cy="6669725"/>
            </a:xfrm>
            <a:prstGeom prst="rect">
              <a:avLst/>
            </a:prstGeom>
          </p:spPr>
          <p:txBody>
            <a:bodyPr lIns="0" tIns="0" rIns="0" bIns="0" rtlCol="0" anchor="ctr"/>
            <a:lstStyle/>
            <a:p>
              <a:pPr algn="ctr">
                <a:lnSpc>
                  <a:spcPts val="7800"/>
                </a:lnSpc>
              </a:pPr>
              <a:r>
                <a:rPr lang="en-US" sz="6500" b="1" dirty="0" err="1">
                  <a:solidFill>
                    <a:srgbClr val="000000"/>
                  </a:solidFill>
                  <a:latin typeface="Times New Roman Bold"/>
                  <a:ea typeface="Times New Roman Bold"/>
                  <a:cs typeface="Times New Roman Bold"/>
                  <a:sym typeface="Times New Roman Bold"/>
                </a:rPr>
                <a:t>Xây</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dựng</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ứng</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dụng</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phân</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loại</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sâu</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hại</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trên</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cây</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sầu</a:t>
              </a:r>
              <a:r>
                <a:rPr lang="en-US" sz="6500" b="1" dirty="0">
                  <a:solidFill>
                    <a:srgbClr val="000000"/>
                  </a:solidFill>
                  <a:latin typeface="Times New Roman Bold"/>
                  <a:ea typeface="Times New Roman Bold"/>
                  <a:cs typeface="Times New Roman Bold"/>
                  <a:sym typeface="Times New Roman Bold"/>
                </a:rPr>
                <a:t> </a:t>
              </a:r>
              <a:r>
                <a:rPr lang="en-US" sz="6500" b="1" dirty="0" err="1">
                  <a:solidFill>
                    <a:srgbClr val="000000"/>
                  </a:solidFill>
                  <a:latin typeface="Times New Roman Bold"/>
                  <a:ea typeface="Times New Roman Bold"/>
                  <a:cs typeface="Times New Roman Bold"/>
                  <a:sym typeface="Times New Roman Bold"/>
                </a:rPr>
                <a:t>riêng</a:t>
              </a:r>
              <a:endParaRPr lang="en-US" sz="6500" b="1" dirty="0">
                <a:solidFill>
                  <a:srgbClr val="000000"/>
                </a:solidFill>
                <a:latin typeface="Times New Roman Bold"/>
                <a:ea typeface="Times New Roman Bold"/>
                <a:cs typeface="Times New Roman Bold"/>
                <a:sym typeface="Times New Roman Bold"/>
              </a:endParaRPr>
            </a:p>
          </p:txBody>
        </p:sp>
      </p:grpSp>
      <p:grpSp>
        <p:nvGrpSpPr>
          <p:cNvPr id="33" name="Group 33"/>
          <p:cNvGrpSpPr/>
          <p:nvPr/>
        </p:nvGrpSpPr>
        <p:grpSpPr>
          <a:xfrm>
            <a:off x="5062849" y="6052742"/>
            <a:ext cx="8704562" cy="2498884"/>
            <a:chOff x="0" y="0"/>
            <a:chExt cx="10643751" cy="3055582"/>
          </a:xfrm>
        </p:grpSpPr>
        <p:sp>
          <p:nvSpPr>
            <p:cNvPr id="34" name="Freeform 34"/>
            <p:cNvSpPr/>
            <p:nvPr/>
          </p:nvSpPr>
          <p:spPr>
            <a:xfrm>
              <a:off x="0" y="0"/>
              <a:ext cx="10643751" cy="3055582"/>
            </a:xfrm>
            <a:custGeom>
              <a:avLst/>
              <a:gdLst/>
              <a:ahLst/>
              <a:cxnLst/>
              <a:rect l="l" t="t" r="r" b="b"/>
              <a:pathLst>
                <a:path w="10643751" h="3055582">
                  <a:moveTo>
                    <a:pt x="27574" y="0"/>
                  </a:moveTo>
                  <a:lnTo>
                    <a:pt x="10616177" y="0"/>
                  </a:lnTo>
                  <a:cubicBezTo>
                    <a:pt x="10631435" y="0"/>
                    <a:pt x="10643751" y="49456"/>
                    <a:pt x="10643751" y="110723"/>
                  </a:cubicBezTo>
                  <a:lnTo>
                    <a:pt x="10643751" y="2944859"/>
                  </a:lnTo>
                  <a:cubicBezTo>
                    <a:pt x="10643751" y="3006126"/>
                    <a:pt x="10631435" y="3055582"/>
                    <a:pt x="10616177" y="3055582"/>
                  </a:cubicBezTo>
                  <a:lnTo>
                    <a:pt x="27574" y="3055582"/>
                  </a:lnTo>
                  <a:cubicBezTo>
                    <a:pt x="12317" y="3055582"/>
                    <a:pt x="0" y="3006126"/>
                    <a:pt x="0" y="2944859"/>
                  </a:cubicBezTo>
                  <a:lnTo>
                    <a:pt x="0" y="110723"/>
                  </a:lnTo>
                  <a:cubicBezTo>
                    <a:pt x="0" y="49456"/>
                    <a:pt x="12317" y="0"/>
                    <a:pt x="27574" y="0"/>
                  </a:cubicBezTo>
                  <a:moveTo>
                    <a:pt x="27574" y="221446"/>
                  </a:moveTo>
                  <a:lnTo>
                    <a:pt x="27574" y="110723"/>
                  </a:lnTo>
                  <a:lnTo>
                    <a:pt x="55149" y="110723"/>
                  </a:lnTo>
                  <a:lnTo>
                    <a:pt x="55149" y="2944859"/>
                  </a:lnTo>
                  <a:lnTo>
                    <a:pt x="27574" y="2944859"/>
                  </a:lnTo>
                  <a:lnTo>
                    <a:pt x="27574" y="2834137"/>
                  </a:lnTo>
                  <a:lnTo>
                    <a:pt x="10616177" y="2834137"/>
                  </a:lnTo>
                  <a:lnTo>
                    <a:pt x="10616177" y="2944859"/>
                  </a:lnTo>
                  <a:lnTo>
                    <a:pt x="10588603" y="2944859"/>
                  </a:lnTo>
                  <a:lnTo>
                    <a:pt x="10588603" y="110723"/>
                  </a:lnTo>
                  <a:lnTo>
                    <a:pt x="10616177" y="110723"/>
                  </a:lnTo>
                  <a:lnTo>
                    <a:pt x="10616177" y="221446"/>
                  </a:lnTo>
                  <a:lnTo>
                    <a:pt x="27574" y="221446"/>
                  </a:lnTo>
                  <a:close/>
                </a:path>
              </a:pathLst>
            </a:custGeom>
            <a:solidFill>
              <a:srgbClr val="000000"/>
            </a:solidFill>
            <a:ln w="12700">
              <a:solidFill>
                <a:srgbClr val="000000"/>
              </a:solidFill>
            </a:ln>
          </p:spPr>
          <p:txBody>
            <a:bodyPr/>
            <a:lstStyle/>
            <a:p>
              <a:endParaRPr lang="vi-VN"/>
            </a:p>
          </p:txBody>
        </p:sp>
      </p:grpSp>
      <p:sp>
        <p:nvSpPr>
          <p:cNvPr id="35" name="Freeform 35"/>
          <p:cNvSpPr/>
          <p:nvPr/>
        </p:nvSpPr>
        <p:spPr>
          <a:xfrm>
            <a:off x="14901408" y="7991461"/>
            <a:ext cx="1120331" cy="1120331"/>
          </a:xfrm>
          <a:custGeom>
            <a:avLst/>
            <a:gdLst/>
            <a:ahLst/>
            <a:cxnLst/>
            <a:rect l="l" t="t" r="r" b="b"/>
            <a:pathLst>
              <a:path w="1120331" h="1120331">
                <a:moveTo>
                  <a:pt x="0" y="0"/>
                </a:moveTo>
                <a:lnTo>
                  <a:pt x="1120331" y="0"/>
                </a:lnTo>
                <a:lnTo>
                  <a:pt x="1120331" y="1120331"/>
                </a:lnTo>
                <a:lnTo>
                  <a:pt x="0" y="11203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nvGrpSpPr>
          <p:cNvPr id="36" name="Group 36"/>
          <p:cNvGrpSpPr/>
          <p:nvPr/>
        </p:nvGrpSpPr>
        <p:grpSpPr>
          <a:xfrm>
            <a:off x="454226" y="5326196"/>
            <a:ext cx="3474625" cy="1919954"/>
            <a:chOff x="0" y="0"/>
            <a:chExt cx="4632833" cy="2559939"/>
          </a:xfrm>
        </p:grpSpPr>
        <p:sp>
          <p:nvSpPr>
            <p:cNvPr id="37" name="Freeform 37"/>
            <p:cNvSpPr/>
            <p:nvPr/>
          </p:nvSpPr>
          <p:spPr>
            <a:xfrm>
              <a:off x="0" y="0"/>
              <a:ext cx="4632833" cy="2559939"/>
            </a:xfrm>
            <a:custGeom>
              <a:avLst/>
              <a:gdLst/>
              <a:ahLst/>
              <a:cxnLst/>
              <a:rect l="l" t="t" r="r" b="b"/>
              <a:pathLst>
                <a:path w="4632833" h="2559939">
                  <a:moveTo>
                    <a:pt x="0" y="0"/>
                  </a:moveTo>
                  <a:lnTo>
                    <a:pt x="4632833" y="0"/>
                  </a:lnTo>
                  <a:lnTo>
                    <a:pt x="4632833" y="2559939"/>
                  </a:lnTo>
                  <a:lnTo>
                    <a:pt x="0" y="2559939"/>
                  </a:lnTo>
                </a:path>
              </a:pathLst>
            </a:custGeom>
            <a:solidFill>
              <a:srgbClr val="000000"/>
            </a:solidFill>
            <a:ln w="12700">
              <a:solidFill>
                <a:srgbClr val="000000"/>
              </a:solidFill>
            </a:ln>
          </p:spPr>
          <p:txBody>
            <a:bodyPr/>
            <a:lstStyle/>
            <a:p>
              <a:endParaRPr lang="vi-VN"/>
            </a:p>
          </p:txBody>
        </p:sp>
      </p:grpSp>
      <p:sp>
        <p:nvSpPr>
          <p:cNvPr id="38" name="Freeform 38"/>
          <p:cNvSpPr/>
          <p:nvPr/>
        </p:nvSpPr>
        <p:spPr>
          <a:xfrm>
            <a:off x="273876" y="5114921"/>
            <a:ext cx="3503200" cy="1977104"/>
          </a:xfrm>
          <a:custGeom>
            <a:avLst/>
            <a:gdLst/>
            <a:ahLst/>
            <a:cxnLst/>
            <a:rect l="l" t="t" r="r" b="b"/>
            <a:pathLst>
              <a:path w="3503200" h="1977104">
                <a:moveTo>
                  <a:pt x="0" y="0"/>
                </a:moveTo>
                <a:lnTo>
                  <a:pt x="3503200" y="0"/>
                </a:lnTo>
                <a:lnTo>
                  <a:pt x="3503200" y="1977104"/>
                </a:lnTo>
                <a:lnTo>
                  <a:pt x="0" y="1977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nvGrpSpPr>
          <p:cNvPr id="39" name="Group 39"/>
          <p:cNvGrpSpPr/>
          <p:nvPr/>
        </p:nvGrpSpPr>
        <p:grpSpPr>
          <a:xfrm rot="56023">
            <a:off x="245793" y="5489846"/>
            <a:ext cx="3526066" cy="19050"/>
            <a:chOff x="0" y="0"/>
            <a:chExt cx="4701421" cy="25400"/>
          </a:xfrm>
        </p:grpSpPr>
        <p:sp>
          <p:nvSpPr>
            <p:cNvPr id="40" name="Freeform 40"/>
            <p:cNvSpPr/>
            <p:nvPr/>
          </p:nvSpPr>
          <p:spPr>
            <a:xfrm>
              <a:off x="0" y="0"/>
              <a:ext cx="4701413" cy="25400"/>
            </a:xfrm>
            <a:custGeom>
              <a:avLst/>
              <a:gdLst/>
              <a:ahLst/>
              <a:cxnLst/>
              <a:rect l="l" t="t" r="r" b="b"/>
              <a:pathLst>
                <a:path w="4701413" h="25400">
                  <a:moveTo>
                    <a:pt x="12700" y="0"/>
                  </a:moveTo>
                  <a:lnTo>
                    <a:pt x="4688713" y="0"/>
                  </a:lnTo>
                  <a:cubicBezTo>
                    <a:pt x="4695698" y="0"/>
                    <a:pt x="4701413" y="5715"/>
                    <a:pt x="4701413" y="12700"/>
                  </a:cubicBezTo>
                  <a:cubicBezTo>
                    <a:pt x="4701413" y="19685"/>
                    <a:pt x="4695698" y="25400"/>
                    <a:pt x="4688713"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41" name="Freeform 41"/>
          <p:cNvSpPr/>
          <p:nvPr/>
        </p:nvSpPr>
        <p:spPr>
          <a:xfrm>
            <a:off x="591039" y="5699274"/>
            <a:ext cx="2811445" cy="1203427"/>
          </a:xfrm>
          <a:custGeom>
            <a:avLst/>
            <a:gdLst/>
            <a:ahLst/>
            <a:cxnLst/>
            <a:rect l="l" t="t" r="r" b="b"/>
            <a:pathLst>
              <a:path w="2811445" h="1203427">
                <a:moveTo>
                  <a:pt x="0" y="0"/>
                </a:moveTo>
                <a:lnTo>
                  <a:pt x="2811445" y="0"/>
                </a:lnTo>
                <a:lnTo>
                  <a:pt x="2811445" y="1203427"/>
                </a:lnTo>
                <a:lnTo>
                  <a:pt x="0" y="1203427"/>
                </a:lnTo>
                <a:lnTo>
                  <a:pt x="0" y="0"/>
                </a:lnTo>
                <a:close/>
              </a:path>
            </a:pathLst>
          </a:custGeom>
          <a:blipFill>
            <a:blip r:embed="rId12">
              <a:extLst>
                <a:ext uri="{96DAC541-7B7A-43D3-8B79-37D633B846F1}">
                  <asvg:svgBlip xmlns:asvg="http://schemas.microsoft.com/office/drawing/2016/SVG/main" r:embed="rId13"/>
                </a:ext>
              </a:extLst>
            </a:blip>
            <a:stretch>
              <a:fillRect t="-117" b="-117"/>
            </a:stretch>
          </a:blipFill>
        </p:spPr>
        <p:txBody>
          <a:bodyPr/>
          <a:lstStyle/>
          <a:p>
            <a:endParaRPr lang="vi-VN"/>
          </a:p>
        </p:txBody>
      </p:sp>
      <p:sp>
        <p:nvSpPr>
          <p:cNvPr id="42" name="Freeform 42"/>
          <p:cNvSpPr/>
          <p:nvPr/>
        </p:nvSpPr>
        <p:spPr>
          <a:xfrm>
            <a:off x="2198650" y="851855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4">
              <a:extLst>
                <a:ext uri="{96DAC541-7B7A-43D3-8B79-37D633B846F1}">
                  <asvg:svgBlip xmlns:asvg="http://schemas.microsoft.com/office/drawing/2016/SVG/main" r:embed="rId15"/>
                </a:ext>
              </a:extLst>
            </a:blip>
            <a:stretch>
              <a:fillRect t="-1547" b="-1547"/>
            </a:stretch>
          </a:blipFill>
        </p:spPr>
        <p:txBody>
          <a:bodyPr/>
          <a:lstStyle/>
          <a:p>
            <a:endParaRPr lang="vi-VN"/>
          </a:p>
        </p:txBody>
      </p:sp>
      <p:sp>
        <p:nvSpPr>
          <p:cNvPr id="43" name="Freeform 43"/>
          <p:cNvSpPr/>
          <p:nvPr/>
        </p:nvSpPr>
        <p:spPr>
          <a:xfrm>
            <a:off x="14211861" y="7409897"/>
            <a:ext cx="1379094" cy="416576"/>
          </a:xfrm>
          <a:custGeom>
            <a:avLst/>
            <a:gdLst/>
            <a:ahLst/>
            <a:cxnLst/>
            <a:rect l="l" t="t" r="r" b="b"/>
            <a:pathLst>
              <a:path w="1379094" h="416576">
                <a:moveTo>
                  <a:pt x="0" y="0"/>
                </a:moveTo>
                <a:lnTo>
                  <a:pt x="1379094" y="0"/>
                </a:lnTo>
                <a:lnTo>
                  <a:pt x="1379094" y="416576"/>
                </a:lnTo>
                <a:lnTo>
                  <a:pt x="0" y="416576"/>
                </a:lnTo>
                <a:lnTo>
                  <a:pt x="0" y="0"/>
                </a:lnTo>
                <a:close/>
              </a:path>
            </a:pathLst>
          </a:custGeom>
          <a:blipFill>
            <a:blip r:embed="rId16">
              <a:extLst>
                <a:ext uri="{96DAC541-7B7A-43D3-8B79-37D633B846F1}">
                  <asvg:svgBlip xmlns:asvg="http://schemas.microsoft.com/office/drawing/2016/SVG/main" r:embed="rId17"/>
                </a:ext>
              </a:extLst>
            </a:blip>
            <a:stretch>
              <a:fillRect t="-228" b="-228"/>
            </a:stretch>
          </a:blipFill>
        </p:spPr>
        <p:txBody>
          <a:bodyPr/>
          <a:lstStyle/>
          <a:p>
            <a:endParaRPr lang="vi-VN"/>
          </a:p>
        </p:txBody>
      </p:sp>
      <p:grpSp>
        <p:nvGrpSpPr>
          <p:cNvPr id="44" name="Group 44"/>
          <p:cNvGrpSpPr/>
          <p:nvPr/>
        </p:nvGrpSpPr>
        <p:grpSpPr>
          <a:xfrm>
            <a:off x="456876" y="2286574"/>
            <a:ext cx="2560225" cy="2560225"/>
            <a:chOff x="0" y="0"/>
            <a:chExt cx="3413633" cy="3413633"/>
          </a:xfrm>
        </p:grpSpPr>
        <p:sp>
          <p:nvSpPr>
            <p:cNvPr id="45" name="Freeform 45"/>
            <p:cNvSpPr/>
            <p:nvPr/>
          </p:nvSpPr>
          <p:spPr>
            <a:xfrm>
              <a:off x="0" y="0"/>
              <a:ext cx="3413633" cy="3413633"/>
            </a:xfrm>
            <a:custGeom>
              <a:avLst/>
              <a:gdLst/>
              <a:ahLst/>
              <a:cxnLst/>
              <a:rect l="l" t="t" r="r" b="b"/>
              <a:pathLst>
                <a:path w="3413633" h="3413633">
                  <a:moveTo>
                    <a:pt x="0" y="0"/>
                  </a:moveTo>
                  <a:lnTo>
                    <a:pt x="3413633" y="0"/>
                  </a:lnTo>
                  <a:lnTo>
                    <a:pt x="3413633" y="3413633"/>
                  </a:lnTo>
                  <a:lnTo>
                    <a:pt x="0" y="3413633"/>
                  </a:lnTo>
                </a:path>
              </a:pathLst>
            </a:custGeom>
            <a:solidFill>
              <a:srgbClr val="000000"/>
            </a:solidFill>
            <a:ln w="12700">
              <a:solidFill>
                <a:srgbClr val="000000"/>
              </a:solidFill>
            </a:ln>
          </p:spPr>
          <p:txBody>
            <a:bodyPr/>
            <a:lstStyle/>
            <a:p>
              <a:endParaRPr lang="vi-VN"/>
            </a:p>
          </p:txBody>
        </p:sp>
      </p:grpSp>
      <p:sp>
        <p:nvSpPr>
          <p:cNvPr id="46" name="Freeform 46"/>
          <p:cNvSpPr/>
          <p:nvPr/>
        </p:nvSpPr>
        <p:spPr>
          <a:xfrm>
            <a:off x="273876" y="2066449"/>
            <a:ext cx="2588800" cy="2617375"/>
          </a:xfrm>
          <a:custGeom>
            <a:avLst/>
            <a:gdLst/>
            <a:ahLst/>
            <a:cxnLst/>
            <a:rect l="l" t="t" r="r" b="b"/>
            <a:pathLst>
              <a:path w="2588800" h="2617375">
                <a:moveTo>
                  <a:pt x="0" y="0"/>
                </a:moveTo>
                <a:lnTo>
                  <a:pt x="2588800" y="0"/>
                </a:lnTo>
                <a:lnTo>
                  <a:pt x="2588800" y="2617375"/>
                </a:lnTo>
                <a:lnTo>
                  <a:pt x="0" y="261737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vi-VN"/>
          </a:p>
        </p:txBody>
      </p:sp>
      <p:sp>
        <p:nvSpPr>
          <p:cNvPr id="47" name="Freeform 47"/>
          <p:cNvSpPr/>
          <p:nvPr/>
        </p:nvSpPr>
        <p:spPr>
          <a:xfrm>
            <a:off x="440075" y="2676327"/>
            <a:ext cx="2227950" cy="1327350"/>
          </a:xfrm>
          <a:custGeom>
            <a:avLst/>
            <a:gdLst/>
            <a:ahLst/>
            <a:cxnLst/>
            <a:rect l="l" t="t" r="r" b="b"/>
            <a:pathLst>
              <a:path w="2227950" h="1327350">
                <a:moveTo>
                  <a:pt x="0" y="0"/>
                </a:moveTo>
                <a:lnTo>
                  <a:pt x="2227950" y="0"/>
                </a:lnTo>
                <a:lnTo>
                  <a:pt x="2227950" y="1327350"/>
                </a:lnTo>
                <a:lnTo>
                  <a:pt x="0" y="1327350"/>
                </a:lnTo>
                <a:lnTo>
                  <a:pt x="0" y="0"/>
                </a:lnTo>
                <a:close/>
              </a:path>
            </a:pathLst>
          </a:custGeom>
          <a:blipFill>
            <a:blip r:embed="rId20">
              <a:extLst>
                <a:ext uri="{96DAC541-7B7A-43D3-8B79-37D633B846F1}">
                  <asvg:svgBlip xmlns:asvg="http://schemas.microsoft.com/office/drawing/2016/SVG/main" r:embed="rId21"/>
                </a:ext>
              </a:extLst>
            </a:blip>
            <a:stretch>
              <a:fillRect t="-211" b="-211"/>
            </a:stretch>
          </a:blipFill>
        </p:spPr>
        <p:txBody>
          <a:bodyPr/>
          <a:lstStyle/>
          <a:p>
            <a:endParaRPr lang="vi-VN"/>
          </a:p>
        </p:txBody>
      </p:sp>
      <p:sp>
        <p:nvSpPr>
          <p:cNvPr id="48" name="Freeform 48"/>
          <p:cNvSpPr/>
          <p:nvPr/>
        </p:nvSpPr>
        <p:spPr>
          <a:xfrm>
            <a:off x="440057" y="4190403"/>
            <a:ext cx="2227834" cy="249492"/>
          </a:xfrm>
          <a:custGeom>
            <a:avLst/>
            <a:gdLst/>
            <a:ahLst/>
            <a:cxnLst/>
            <a:rect l="l" t="t" r="r" b="b"/>
            <a:pathLst>
              <a:path w="2227834" h="249492">
                <a:moveTo>
                  <a:pt x="0" y="0"/>
                </a:moveTo>
                <a:lnTo>
                  <a:pt x="2227834" y="0"/>
                </a:lnTo>
                <a:lnTo>
                  <a:pt x="2227834" y="249492"/>
                </a:lnTo>
                <a:lnTo>
                  <a:pt x="0" y="249492"/>
                </a:lnTo>
                <a:lnTo>
                  <a:pt x="0" y="0"/>
                </a:lnTo>
                <a:close/>
              </a:path>
            </a:pathLst>
          </a:custGeom>
          <a:blipFill>
            <a:blip r:embed="rId22">
              <a:extLst>
                <a:ext uri="{96DAC541-7B7A-43D3-8B79-37D633B846F1}">
                  <asvg:svgBlip xmlns:asvg="http://schemas.microsoft.com/office/drawing/2016/SVG/main" r:embed="rId23"/>
                </a:ext>
              </a:extLst>
            </a:blip>
            <a:stretch>
              <a:fillRect t="-1516" b="-1516"/>
            </a:stretch>
          </a:blipFill>
        </p:spPr>
        <p:txBody>
          <a:bodyPr/>
          <a:lstStyle/>
          <a:p>
            <a:endParaRPr lang="vi-VN"/>
          </a:p>
        </p:txBody>
      </p:sp>
      <p:grpSp>
        <p:nvGrpSpPr>
          <p:cNvPr id="49" name="Group 49"/>
          <p:cNvGrpSpPr/>
          <p:nvPr/>
        </p:nvGrpSpPr>
        <p:grpSpPr>
          <a:xfrm rot="76027">
            <a:off x="255384" y="2441974"/>
            <a:ext cx="2603432" cy="19050"/>
            <a:chOff x="0" y="0"/>
            <a:chExt cx="3471243" cy="25400"/>
          </a:xfrm>
        </p:grpSpPr>
        <p:sp>
          <p:nvSpPr>
            <p:cNvPr id="50" name="Freeform 50"/>
            <p:cNvSpPr/>
            <p:nvPr/>
          </p:nvSpPr>
          <p:spPr>
            <a:xfrm>
              <a:off x="0" y="0"/>
              <a:ext cx="3471291" cy="25400"/>
            </a:xfrm>
            <a:custGeom>
              <a:avLst/>
              <a:gdLst/>
              <a:ahLst/>
              <a:cxnLst/>
              <a:rect l="l" t="t" r="r" b="b"/>
              <a:pathLst>
                <a:path w="3471291" h="25400">
                  <a:moveTo>
                    <a:pt x="12700" y="0"/>
                  </a:moveTo>
                  <a:lnTo>
                    <a:pt x="3458591" y="0"/>
                  </a:lnTo>
                  <a:cubicBezTo>
                    <a:pt x="3465576" y="0"/>
                    <a:pt x="3471291" y="5715"/>
                    <a:pt x="3471291" y="12700"/>
                  </a:cubicBezTo>
                  <a:cubicBezTo>
                    <a:pt x="3471291" y="19685"/>
                    <a:pt x="3465576" y="25400"/>
                    <a:pt x="345859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51" name="Group 51"/>
          <p:cNvGrpSpPr/>
          <p:nvPr/>
        </p:nvGrpSpPr>
        <p:grpSpPr>
          <a:xfrm>
            <a:off x="15084408" y="2532798"/>
            <a:ext cx="3109246" cy="2194846"/>
            <a:chOff x="0" y="0"/>
            <a:chExt cx="4145661" cy="2926461"/>
          </a:xfrm>
        </p:grpSpPr>
        <p:sp>
          <p:nvSpPr>
            <p:cNvPr id="52" name="Freeform 52"/>
            <p:cNvSpPr/>
            <p:nvPr/>
          </p:nvSpPr>
          <p:spPr>
            <a:xfrm>
              <a:off x="0" y="0"/>
              <a:ext cx="4145661" cy="2926461"/>
            </a:xfrm>
            <a:custGeom>
              <a:avLst/>
              <a:gdLst/>
              <a:ahLst/>
              <a:cxnLst/>
              <a:rect l="l" t="t" r="r" b="b"/>
              <a:pathLst>
                <a:path w="4145661" h="2926461">
                  <a:moveTo>
                    <a:pt x="0" y="0"/>
                  </a:moveTo>
                  <a:lnTo>
                    <a:pt x="4145661" y="0"/>
                  </a:lnTo>
                  <a:lnTo>
                    <a:pt x="4145661" y="2926461"/>
                  </a:lnTo>
                  <a:lnTo>
                    <a:pt x="0" y="2926461"/>
                  </a:lnTo>
                </a:path>
              </a:pathLst>
            </a:custGeom>
            <a:solidFill>
              <a:srgbClr val="000000"/>
            </a:solidFill>
            <a:ln w="12700">
              <a:solidFill>
                <a:srgbClr val="000000"/>
              </a:solidFill>
            </a:ln>
          </p:spPr>
          <p:txBody>
            <a:bodyPr/>
            <a:lstStyle/>
            <a:p>
              <a:endParaRPr lang="vi-VN"/>
            </a:p>
          </p:txBody>
        </p:sp>
      </p:grpSp>
      <p:sp>
        <p:nvSpPr>
          <p:cNvPr id="53" name="Freeform 53"/>
          <p:cNvSpPr/>
          <p:nvPr/>
        </p:nvSpPr>
        <p:spPr>
          <a:xfrm>
            <a:off x="14901408" y="2321223"/>
            <a:ext cx="3137821" cy="2251996"/>
          </a:xfrm>
          <a:custGeom>
            <a:avLst/>
            <a:gdLst/>
            <a:ahLst/>
            <a:cxnLst/>
            <a:rect l="l" t="t" r="r" b="b"/>
            <a:pathLst>
              <a:path w="3137821" h="2251996">
                <a:moveTo>
                  <a:pt x="0" y="0"/>
                </a:moveTo>
                <a:lnTo>
                  <a:pt x="3137821" y="0"/>
                </a:lnTo>
                <a:lnTo>
                  <a:pt x="3137821" y="2251996"/>
                </a:lnTo>
                <a:lnTo>
                  <a:pt x="0" y="225199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vi-VN"/>
          </a:p>
        </p:txBody>
      </p:sp>
      <p:grpSp>
        <p:nvGrpSpPr>
          <p:cNvPr id="54" name="Group 54"/>
          <p:cNvGrpSpPr/>
          <p:nvPr/>
        </p:nvGrpSpPr>
        <p:grpSpPr>
          <a:xfrm rot="62432">
            <a:off x="14882973" y="2696748"/>
            <a:ext cx="3166119" cy="19050"/>
            <a:chOff x="0" y="0"/>
            <a:chExt cx="4221492" cy="25400"/>
          </a:xfrm>
        </p:grpSpPr>
        <p:sp>
          <p:nvSpPr>
            <p:cNvPr id="55" name="Freeform 55"/>
            <p:cNvSpPr/>
            <p:nvPr/>
          </p:nvSpPr>
          <p:spPr>
            <a:xfrm>
              <a:off x="0" y="0"/>
              <a:ext cx="4221480" cy="25400"/>
            </a:xfrm>
            <a:custGeom>
              <a:avLst/>
              <a:gdLst/>
              <a:ahLst/>
              <a:cxnLst/>
              <a:rect l="l" t="t" r="r" b="b"/>
              <a:pathLst>
                <a:path w="4221480" h="25400">
                  <a:moveTo>
                    <a:pt x="12700" y="0"/>
                  </a:moveTo>
                  <a:lnTo>
                    <a:pt x="4208780" y="0"/>
                  </a:lnTo>
                  <a:cubicBezTo>
                    <a:pt x="4215765" y="0"/>
                    <a:pt x="4221480" y="5715"/>
                    <a:pt x="4221480" y="12700"/>
                  </a:cubicBezTo>
                  <a:cubicBezTo>
                    <a:pt x="4221480" y="19685"/>
                    <a:pt x="4215765" y="25400"/>
                    <a:pt x="4208780"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56" name="Freeform 56"/>
          <p:cNvSpPr/>
          <p:nvPr/>
        </p:nvSpPr>
        <p:spPr>
          <a:xfrm>
            <a:off x="15147055" y="3601737"/>
            <a:ext cx="739906" cy="697214"/>
          </a:xfrm>
          <a:custGeom>
            <a:avLst/>
            <a:gdLst/>
            <a:ahLst/>
            <a:cxnLst/>
            <a:rect l="l" t="t" r="r" b="b"/>
            <a:pathLst>
              <a:path w="739906" h="697214">
                <a:moveTo>
                  <a:pt x="0" y="0"/>
                </a:moveTo>
                <a:lnTo>
                  <a:pt x="739906" y="0"/>
                </a:lnTo>
                <a:lnTo>
                  <a:pt x="739906" y="697214"/>
                </a:lnTo>
                <a:lnTo>
                  <a:pt x="0" y="697214"/>
                </a:lnTo>
                <a:lnTo>
                  <a:pt x="0" y="0"/>
                </a:lnTo>
                <a:close/>
              </a:path>
            </a:pathLst>
          </a:custGeom>
          <a:blipFill>
            <a:blip r:embed="rId26">
              <a:extLst>
                <a:ext uri="{96DAC541-7B7A-43D3-8B79-37D633B846F1}">
                  <asvg:svgBlip xmlns:asvg="http://schemas.microsoft.com/office/drawing/2016/SVG/main" r:embed="rId27"/>
                </a:ext>
              </a:extLst>
            </a:blip>
            <a:stretch>
              <a:fillRect t="-340" b="-340"/>
            </a:stretch>
          </a:blipFill>
        </p:spPr>
        <p:txBody>
          <a:bodyPr/>
          <a:lstStyle/>
          <a:p>
            <a:endParaRPr lang="vi-VN"/>
          </a:p>
        </p:txBody>
      </p:sp>
      <p:sp>
        <p:nvSpPr>
          <p:cNvPr id="57" name="Freeform 57"/>
          <p:cNvSpPr/>
          <p:nvPr/>
        </p:nvSpPr>
        <p:spPr>
          <a:xfrm>
            <a:off x="16086081" y="3601737"/>
            <a:ext cx="739906" cy="697214"/>
          </a:xfrm>
          <a:custGeom>
            <a:avLst/>
            <a:gdLst/>
            <a:ahLst/>
            <a:cxnLst/>
            <a:rect l="l" t="t" r="r" b="b"/>
            <a:pathLst>
              <a:path w="739906" h="697214">
                <a:moveTo>
                  <a:pt x="0" y="0"/>
                </a:moveTo>
                <a:lnTo>
                  <a:pt x="739906" y="0"/>
                </a:lnTo>
                <a:lnTo>
                  <a:pt x="739906" y="697214"/>
                </a:lnTo>
                <a:lnTo>
                  <a:pt x="0" y="697214"/>
                </a:lnTo>
                <a:lnTo>
                  <a:pt x="0" y="0"/>
                </a:lnTo>
                <a:close/>
              </a:path>
            </a:pathLst>
          </a:custGeom>
          <a:blipFill>
            <a:blip r:embed="rId26">
              <a:extLst>
                <a:ext uri="{96DAC541-7B7A-43D3-8B79-37D633B846F1}">
                  <asvg:svgBlip xmlns:asvg="http://schemas.microsoft.com/office/drawing/2016/SVG/main" r:embed="rId27"/>
                </a:ext>
              </a:extLst>
            </a:blip>
            <a:stretch>
              <a:fillRect t="-340" b="-340"/>
            </a:stretch>
          </a:blipFill>
        </p:spPr>
        <p:txBody>
          <a:bodyPr/>
          <a:lstStyle/>
          <a:p>
            <a:endParaRPr lang="vi-VN"/>
          </a:p>
        </p:txBody>
      </p:sp>
      <p:sp>
        <p:nvSpPr>
          <p:cNvPr id="58" name="Freeform 58"/>
          <p:cNvSpPr/>
          <p:nvPr/>
        </p:nvSpPr>
        <p:spPr>
          <a:xfrm>
            <a:off x="17025105" y="3601737"/>
            <a:ext cx="739906" cy="697214"/>
          </a:xfrm>
          <a:custGeom>
            <a:avLst/>
            <a:gdLst/>
            <a:ahLst/>
            <a:cxnLst/>
            <a:rect l="l" t="t" r="r" b="b"/>
            <a:pathLst>
              <a:path w="739906" h="697214">
                <a:moveTo>
                  <a:pt x="0" y="0"/>
                </a:moveTo>
                <a:lnTo>
                  <a:pt x="739906" y="0"/>
                </a:lnTo>
                <a:lnTo>
                  <a:pt x="739906" y="697214"/>
                </a:lnTo>
                <a:lnTo>
                  <a:pt x="0" y="697214"/>
                </a:lnTo>
                <a:lnTo>
                  <a:pt x="0" y="0"/>
                </a:lnTo>
                <a:close/>
              </a:path>
            </a:pathLst>
          </a:custGeom>
          <a:blipFill>
            <a:blip r:embed="rId26">
              <a:extLst>
                <a:ext uri="{96DAC541-7B7A-43D3-8B79-37D633B846F1}">
                  <asvg:svgBlip xmlns:asvg="http://schemas.microsoft.com/office/drawing/2016/SVG/main" r:embed="rId27"/>
                </a:ext>
              </a:extLst>
            </a:blip>
            <a:stretch>
              <a:fillRect t="-340" b="-340"/>
            </a:stretch>
          </a:blipFill>
        </p:spPr>
        <p:txBody>
          <a:bodyPr/>
          <a:lstStyle/>
          <a:p>
            <a:endParaRPr lang="vi-VN"/>
          </a:p>
        </p:txBody>
      </p:sp>
      <p:sp>
        <p:nvSpPr>
          <p:cNvPr id="59" name="Freeform 59"/>
          <p:cNvSpPr/>
          <p:nvPr/>
        </p:nvSpPr>
        <p:spPr>
          <a:xfrm>
            <a:off x="15635986" y="2989960"/>
            <a:ext cx="1640068" cy="375572"/>
          </a:xfrm>
          <a:custGeom>
            <a:avLst/>
            <a:gdLst/>
            <a:ahLst/>
            <a:cxnLst/>
            <a:rect l="l" t="t" r="r" b="b"/>
            <a:pathLst>
              <a:path w="1640068" h="375572">
                <a:moveTo>
                  <a:pt x="0" y="0"/>
                </a:moveTo>
                <a:lnTo>
                  <a:pt x="1640068" y="0"/>
                </a:lnTo>
                <a:lnTo>
                  <a:pt x="1640068" y="375572"/>
                </a:lnTo>
                <a:lnTo>
                  <a:pt x="0" y="375572"/>
                </a:lnTo>
                <a:lnTo>
                  <a:pt x="0" y="0"/>
                </a:lnTo>
                <a:close/>
              </a:path>
            </a:pathLst>
          </a:custGeom>
          <a:blipFill>
            <a:blip r:embed="rId28">
              <a:extLst>
                <a:ext uri="{96DAC541-7B7A-43D3-8B79-37D633B846F1}">
                  <asvg:svgBlip xmlns:asvg="http://schemas.microsoft.com/office/drawing/2016/SVG/main" r:embed="rId29"/>
                </a:ext>
              </a:extLst>
            </a:blip>
            <a:stretch>
              <a:fillRect t="-483" b="-483"/>
            </a:stretch>
          </a:blipFill>
        </p:spPr>
        <p:txBody>
          <a:bodyPr/>
          <a:lstStyle/>
          <a:p>
            <a:endParaRPr lang="vi-VN"/>
          </a:p>
        </p:txBody>
      </p:sp>
      <p:sp>
        <p:nvSpPr>
          <p:cNvPr id="60" name="Freeform 60"/>
          <p:cNvSpPr/>
          <p:nvPr/>
        </p:nvSpPr>
        <p:spPr>
          <a:xfrm>
            <a:off x="15710826" y="5143494"/>
            <a:ext cx="1673336" cy="2743192"/>
          </a:xfrm>
          <a:custGeom>
            <a:avLst/>
            <a:gdLst/>
            <a:ahLst/>
            <a:cxnLst/>
            <a:rect l="l" t="t" r="r" b="b"/>
            <a:pathLst>
              <a:path w="1673336" h="2743192">
                <a:moveTo>
                  <a:pt x="0" y="0"/>
                </a:moveTo>
                <a:lnTo>
                  <a:pt x="1673336" y="0"/>
                </a:lnTo>
                <a:lnTo>
                  <a:pt x="1673336" y="2743192"/>
                </a:lnTo>
                <a:lnTo>
                  <a:pt x="0" y="2743192"/>
                </a:lnTo>
                <a:lnTo>
                  <a:pt x="0" y="0"/>
                </a:lnTo>
                <a:close/>
              </a:path>
            </a:pathLst>
          </a:custGeom>
          <a:blipFill>
            <a:blip r:embed="rId30">
              <a:extLst>
                <a:ext uri="{96DAC541-7B7A-43D3-8B79-37D633B846F1}">
                  <asvg:svgBlip xmlns:asvg="http://schemas.microsoft.com/office/drawing/2016/SVG/main" r:embed="rId31"/>
                </a:ext>
              </a:extLst>
            </a:blip>
            <a:stretch>
              <a:fillRect l="-91" r="-91"/>
            </a:stretch>
          </a:blipFill>
        </p:spPr>
        <p:txBody>
          <a:bodyPr/>
          <a:lstStyle/>
          <a:p>
            <a:endParaRPr lang="vi-VN"/>
          </a:p>
        </p:txBody>
      </p:sp>
      <p:sp>
        <p:nvSpPr>
          <p:cNvPr id="61" name="TextBox 61"/>
          <p:cNvSpPr txBox="1"/>
          <p:nvPr/>
        </p:nvSpPr>
        <p:spPr>
          <a:xfrm>
            <a:off x="5835158" y="6324047"/>
            <a:ext cx="7499841" cy="1719189"/>
          </a:xfrm>
          <a:prstGeom prst="rect">
            <a:avLst/>
          </a:prstGeom>
        </p:spPr>
        <p:txBody>
          <a:bodyPr wrap="square" lIns="0" tIns="0" rIns="0" bIns="0" rtlCol="0" anchor="t">
            <a:spAutoFit/>
          </a:bodyPr>
          <a:lstStyle/>
          <a:p>
            <a:pPr algn="ctr">
              <a:lnSpc>
                <a:spcPts val="3359"/>
              </a:lnSpc>
              <a:spcBef>
                <a:spcPct val="0"/>
              </a:spcBef>
            </a:pPr>
            <a:r>
              <a:rPr lang="en-US" sz="2799" b="1" dirty="0" err="1">
                <a:solidFill>
                  <a:srgbClr val="000000"/>
                </a:solidFill>
                <a:latin typeface="Times New Roman Bold"/>
                <a:ea typeface="Times New Roman Bold"/>
                <a:cs typeface="Times New Roman Bold"/>
                <a:sym typeface="Times New Roman Bold"/>
              </a:rPr>
              <a:t>Giảng</a:t>
            </a:r>
            <a:r>
              <a:rPr lang="en-US" sz="2799" b="1" dirty="0">
                <a:solidFill>
                  <a:srgbClr val="000000"/>
                </a:solidFill>
                <a:latin typeface="Times New Roman Bold"/>
                <a:ea typeface="Times New Roman Bold"/>
                <a:cs typeface="Times New Roman Bold"/>
                <a:sym typeface="Times New Roman Bold"/>
              </a:rPr>
              <a:t> </a:t>
            </a:r>
            <a:r>
              <a:rPr lang="en-US" sz="2799" b="1" dirty="0" err="1">
                <a:solidFill>
                  <a:srgbClr val="000000"/>
                </a:solidFill>
                <a:latin typeface="Times New Roman Bold"/>
                <a:ea typeface="Times New Roman Bold"/>
                <a:cs typeface="Times New Roman Bold"/>
                <a:sym typeface="Times New Roman Bold"/>
              </a:rPr>
              <a:t>viên</a:t>
            </a:r>
            <a:r>
              <a:rPr lang="en-US" sz="2799" b="1" dirty="0">
                <a:solidFill>
                  <a:srgbClr val="000000"/>
                </a:solidFill>
                <a:latin typeface="Times New Roman Bold"/>
                <a:ea typeface="Times New Roman Bold"/>
                <a:cs typeface="Times New Roman Bold"/>
                <a:sym typeface="Times New Roman Bold"/>
              </a:rPr>
              <a:t> HD : TH.S PHẠM TRỌNG HUYNH</a:t>
            </a:r>
          </a:p>
          <a:p>
            <a:pPr algn="ctr">
              <a:lnSpc>
                <a:spcPts val="3359"/>
              </a:lnSpc>
              <a:spcBef>
                <a:spcPct val="0"/>
              </a:spcBef>
            </a:pPr>
            <a:r>
              <a:rPr lang="en-US" sz="2799" b="1" dirty="0">
                <a:solidFill>
                  <a:srgbClr val="000000"/>
                </a:solidFill>
                <a:latin typeface="Times New Roman Bold"/>
                <a:ea typeface="Times New Roman Bold"/>
                <a:cs typeface="Times New Roman Bold"/>
                <a:sym typeface="Times New Roman Bold"/>
              </a:rPr>
              <a:t>THÀNH VIÊN NHÓM:</a:t>
            </a:r>
          </a:p>
          <a:p>
            <a:pPr algn="ctr">
              <a:lnSpc>
                <a:spcPts val="3359"/>
              </a:lnSpc>
              <a:spcBef>
                <a:spcPct val="0"/>
              </a:spcBef>
            </a:pPr>
            <a:r>
              <a:rPr lang="en-US" sz="2799" b="1" dirty="0">
                <a:solidFill>
                  <a:srgbClr val="000000"/>
                </a:solidFill>
                <a:latin typeface="Times New Roman Bold"/>
                <a:ea typeface="Times New Roman Bold"/>
                <a:cs typeface="Times New Roman Bold"/>
                <a:sym typeface="Times New Roman Bold"/>
              </a:rPr>
              <a:t>Nguyễn Hồ Trường Tam_1150080156</a:t>
            </a:r>
          </a:p>
          <a:p>
            <a:pPr algn="ctr">
              <a:lnSpc>
                <a:spcPts val="3359"/>
              </a:lnSpc>
              <a:spcBef>
                <a:spcPct val="0"/>
              </a:spcBef>
            </a:pPr>
            <a:r>
              <a:rPr lang="en-US" sz="2799" b="1" dirty="0">
                <a:solidFill>
                  <a:srgbClr val="000000"/>
                </a:solidFill>
                <a:latin typeface="Times New Roman Bold"/>
                <a:ea typeface="Times New Roman Bold"/>
                <a:cs typeface="Times New Roman Bold"/>
                <a:sym typeface="Times New Roman Bold"/>
              </a:rPr>
              <a:t>Đinh Ngọc Minh Khôi_1150080140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6455812" y="1684790"/>
            <a:ext cx="5812387" cy="952500"/>
          </a:xfrm>
          <a:prstGeom prst="rect">
            <a:avLst/>
          </a:prstGeom>
        </p:spPr>
        <p:txBody>
          <a:bodyPr wrap="square" lIns="0" tIns="0" rIns="0" bIns="0" rtlCol="0" anchor="t">
            <a:spAutoFit/>
          </a:bodyPr>
          <a:lstStyle/>
          <a:p>
            <a:pPr algn="ctr">
              <a:lnSpc>
                <a:spcPts val="7200"/>
              </a:lnSpc>
            </a:pPr>
            <a:r>
              <a:rPr lang="en-US" sz="6000" b="1" dirty="0">
                <a:solidFill>
                  <a:srgbClr val="000000"/>
                </a:solidFill>
                <a:latin typeface="Times New Roman Bold"/>
                <a:ea typeface="Times New Roman Bold"/>
                <a:cs typeface="Times New Roman Bold"/>
                <a:sym typeface="Times New Roman Bold"/>
              </a:rPr>
              <a:t>RỦI RO DỰ ÁN</a:t>
            </a:r>
          </a:p>
        </p:txBody>
      </p:sp>
      <p:sp>
        <p:nvSpPr>
          <p:cNvPr id="18" name="Freeform 18"/>
          <p:cNvSpPr/>
          <p:nvPr/>
        </p:nvSpPr>
        <p:spPr>
          <a:xfrm>
            <a:off x="15935894" y="218009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6">
              <a:extLst>
                <a:ext uri="{96DAC541-7B7A-43D3-8B79-37D633B846F1}">
                  <asvg:svgBlip xmlns:asvg="http://schemas.microsoft.com/office/drawing/2016/SVG/main" r:embed="rId7"/>
                </a:ext>
              </a:extLst>
            </a:blip>
            <a:stretch>
              <a:fillRect t="-5326" b="-5326"/>
            </a:stretch>
          </a:blipFill>
        </p:spPr>
        <p:txBody>
          <a:bodyPr/>
          <a:lstStyle/>
          <a:p>
            <a:endParaRPr lang="vi-VN"/>
          </a:p>
        </p:txBody>
      </p:sp>
      <p:sp>
        <p:nvSpPr>
          <p:cNvPr id="19" name="Freeform 19"/>
          <p:cNvSpPr/>
          <p:nvPr/>
        </p:nvSpPr>
        <p:spPr>
          <a:xfrm>
            <a:off x="15478720" y="1865946"/>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430320" y="250545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0">
              <a:extLst>
                <a:ext uri="{96DAC541-7B7A-43D3-8B79-37D633B846F1}">
                  <asvg:svgBlip xmlns:asvg="http://schemas.microsoft.com/office/drawing/2016/SVG/main" r:embed="rId11"/>
                </a:ext>
              </a:extLst>
            </a:blip>
            <a:stretch>
              <a:fillRect t="-1547" b="-1547"/>
            </a:stretch>
          </a:blipFill>
        </p:spPr>
        <p:txBody>
          <a:bodyPr/>
          <a:lstStyle/>
          <a:p>
            <a:endParaRPr lang="vi-VN"/>
          </a:p>
        </p:txBody>
      </p:sp>
      <p:graphicFrame>
        <p:nvGraphicFramePr>
          <p:cNvPr id="21" name="Table 21"/>
          <p:cNvGraphicFramePr>
            <a:graphicFrameLocks noGrp="1"/>
          </p:cNvGraphicFramePr>
          <p:nvPr/>
        </p:nvGraphicFramePr>
        <p:xfrm>
          <a:off x="3231000" y="3133205"/>
          <a:ext cx="12192000" cy="5029200"/>
        </p:xfrm>
        <a:graphic>
          <a:graphicData uri="http://schemas.openxmlformats.org/drawingml/2006/table">
            <a:tbl>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727668">
                <a:tc>
                  <a:txBody>
                    <a:bodyPr/>
                    <a:lstStyle/>
                    <a:p>
                      <a:pPr algn="ctr">
                        <a:lnSpc>
                          <a:spcPts val="3036"/>
                        </a:lnSpc>
                        <a:defRPr/>
                      </a:pPr>
                      <a:r>
                        <a:rPr lang="en-US" sz="2200" b="1">
                          <a:solidFill>
                            <a:srgbClr val="FCF6E8"/>
                          </a:solidFill>
                          <a:latin typeface="Times New Roman Bold"/>
                          <a:ea typeface="Times New Roman Bold"/>
                          <a:cs typeface="Times New Roman Bold"/>
                          <a:sym typeface="Times New Roman Bold"/>
                        </a:rPr>
                        <a:t>Mức độ</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0000"/>
                    </a:solidFill>
                  </a:tcPr>
                </a:tc>
                <a:tc>
                  <a:txBody>
                    <a:bodyPr/>
                    <a:lstStyle/>
                    <a:p>
                      <a:pPr algn="ctr">
                        <a:lnSpc>
                          <a:spcPts val="3036"/>
                        </a:lnSpc>
                        <a:defRPr/>
                      </a:pPr>
                      <a:r>
                        <a:rPr lang="en-US" sz="2200" b="1">
                          <a:solidFill>
                            <a:srgbClr val="FCF6E8"/>
                          </a:solidFill>
                          <a:latin typeface="Times New Roman Bold"/>
                          <a:ea typeface="Times New Roman Bold"/>
                          <a:cs typeface="Times New Roman Bold"/>
                          <a:sym typeface="Times New Roman Bold"/>
                        </a:rPr>
                        <a:t>Mô tả vấn đề</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948732">
                <a:tc>
                  <a:txBody>
                    <a:bodyPr/>
                    <a:lstStyle/>
                    <a:p>
                      <a:pPr algn="l">
                        <a:lnSpc>
                          <a:spcPts val="3036"/>
                        </a:lnSpc>
                        <a:defRPr/>
                      </a:pPr>
                      <a:r>
                        <a:rPr lang="en-US" sz="2200" b="1">
                          <a:solidFill>
                            <a:srgbClr val="000000"/>
                          </a:solidFill>
                          <a:latin typeface="Times New Roman Bold"/>
                          <a:ea typeface="Times New Roman Bold"/>
                          <a:cs typeface="Times New Roman Bold"/>
                          <a:sym typeface="Times New Roman Bold"/>
                        </a:rPr>
                        <a:t>Cao</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tc>
                  <a:txBody>
                    <a:bodyPr/>
                    <a:lstStyle/>
                    <a:p>
                      <a:pPr algn="l">
                        <a:lnSpc>
                          <a:spcPts val="3036"/>
                        </a:lnSpc>
                        <a:defRPr/>
                      </a:pPr>
                      <a:r>
                        <a:rPr lang="en-US" sz="2200">
                          <a:solidFill>
                            <a:srgbClr val="000000"/>
                          </a:solidFill>
                          <a:latin typeface="Times New Roman"/>
                          <a:ea typeface="Times New Roman"/>
                          <a:cs typeface="Times New Roman"/>
                          <a:sym typeface="Times New Roman"/>
                        </a:rPr>
                        <a:t>Thiếu chất lượng ảnh cao; sai lệch mẫu theo mùa/giống</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extLst>
                  <a:ext uri="{0D108BD9-81ED-4DB2-BD59-A6C34878D82A}">
                    <a16:rowId xmlns:a16="http://schemas.microsoft.com/office/drawing/2014/main" val="10001"/>
                  </a:ext>
                </a:extLst>
              </a:tr>
              <a:tr h="948732">
                <a:tc>
                  <a:txBody>
                    <a:bodyPr/>
                    <a:lstStyle/>
                    <a:p>
                      <a:pPr algn="l">
                        <a:lnSpc>
                          <a:spcPts val="3036"/>
                        </a:lnSpc>
                        <a:defRPr/>
                      </a:pPr>
                      <a:r>
                        <a:rPr lang="en-US" sz="2200" b="1">
                          <a:solidFill>
                            <a:srgbClr val="000000"/>
                          </a:solidFill>
                          <a:latin typeface="Times New Roman Bold"/>
                          <a:ea typeface="Times New Roman Bold"/>
                          <a:cs typeface="Times New Roman Bold"/>
                          <a:sym typeface="Times New Roman Bold"/>
                        </a:rPr>
                        <a:t>Trung bình</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7E7"/>
                    </a:solidFill>
                  </a:tcPr>
                </a:tc>
                <a:tc>
                  <a:txBody>
                    <a:bodyPr/>
                    <a:lstStyle/>
                    <a:p>
                      <a:pPr algn="l">
                        <a:lnSpc>
                          <a:spcPts val="3036"/>
                        </a:lnSpc>
                        <a:defRPr/>
                      </a:pPr>
                      <a:r>
                        <a:rPr lang="en-US" sz="2200">
                          <a:solidFill>
                            <a:srgbClr val="000000"/>
                          </a:solidFill>
                          <a:latin typeface="Times New Roman"/>
                          <a:ea typeface="Times New Roman"/>
                          <a:cs typeface="Times New Roman"/>
                          <a:sym typeface="Times New Roman"/>
                        </a:rPr>
                        <a:t>Tiến độ thu thập dữ liệu bị ảnh hưởng bởi thời tiết/mùa vụ</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727668">
                <a:tc>
                  <a:txBody>
                    <a:bodyPr/>
                    <a:lstStyle/>
                    <a:p>
                      <a:pPr algn="l">
                        <a:lnSpc>
                          <a:spcPts val="3036"/>
                        </a:lnSpc>
                        <a:defRPr/>
                      </a:pPr>
                      <a:r>
                        <a:rPr lang="en-US" sz="2200" b="1">
                          <a:solidFill>
                            <a:srgbClr val="000000"/>
                          </a:solidFill>
                          <a:latin typeface="Times New Roman Bold"/>
                          <a:ea typeface="Times New Roman Bold"/>
                          <a:cs typeface="Times New Roman Bold"/>
                          <a:sym typeface="Times New Roman Bold"/>
                        </a:rPr>
                        <a:t>Trung bình</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tc>
                  <a:txBody>
                    <a:bodyPr/>
                    <a:lstStyle/>
                    <a:p>
                      <a:pPr algn="l">
                        <a:lnSpc>
                          <a:spcPts val="3036"/>
                        </a:lnSpc>
                        <a:defRPr/>
                      </a:pPr>
                      <a:r>
                        <a:rPr lang="en-US" sz="2200">
                          <a:solidFill>
                            <a:srgbClr val="000000"/>
                          </a:solidFill>
                          <a:latin typeface="Times New Roman"/>
                          <a:ea typeface="Times New Roman"/>
                          <a:cs typeface="Times New Roman"/>
                          <a:sym typeface="Times New Roman"/>
                        </a:rPr>
                        <a:t>Hạn chế nguồn lực truyền thông, chính sách dữ liệu</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extLst>
                  <a:ext uri="{0D108BD9-81ED-4DB2-BD59-A6C34878D82A}">
                    <a16:rowId xmlns:a16="http://schemas.microsoft.com/office/drawing/2014/main" val="10003"/>
                  </a:ext>
                </a:extLst>
              </a:tr>
              <a:tr h="727668">
                <a:tc>
                  <a:txBody>
                    <a:bodyPr/>
                    <a:lstStyle/>
                    <a:p>
                      <a:pPr algn="l">
                        <a:lnSpc>
                          <a:spcPts val="3035"/>
                        </a:lnSpc>
                        <a:defRPr/>
                      </a:pPr>
                      <a:r>
                        <a:rPr lang="en-US" sz="2199" b="1">
                          <a:solidFill>
                            <a:srgbClr val="000000"/>
                          </a:solidFill>
                          <a:latin typeface="Times New Roman Bold"/>
                          <a:ea typeface="Times New Roman Bold"/>
                          <a:cs typeface="Times New Roman Bold"/>
                          <a:sym typeface="Times New Roman Bold"/>
                        </a:rPr>
                        <a:t>Trung bình</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tc>
                  <a:txBody>
                    <a:bodyPr/>
                    <a:lstStyle/>
                    <a:p>
                      <a:pPr algn="l">
                        <a:lnSpc>
                          <a:spcPts val="3035"/>
                        </a:lnSpc>
                        <a:defRPr/>
                      </a:pPr>
                      <a:r>
                        <a:rPr lang="en-US" sz="2199">
                          <a:solidFill>
                            <a:srgbClr val="000000"/>
                          </a:solidFill>
                          <a:latin typeface="Times New Roman"/>
                          <a:ea typeface="Times New Roman"/>
                          <a:cs typeface="Times New Roman"/>
                          <a:sym typeface="Times New Roman"/>
                        </a:rPr>
                        <a:t>Rủi ro hạ tầng inference và chi phí vận hành</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extLst>
                  <a:ext uri="{0D108BD9-81ED-4DB2-BD59-A6C34878D82A}">
                    <a16:rowId xmlns:a16="http://schemas.microsoft.com/office/drawing/2014/main" val="10004"/>
                  </a:ext>
                </a:extLst>
              </a:tr>
              <a:tr h="948732">
                <a:tc>
                  <a:txBody>
                    <a:bodyPr/>
                    <a:lstStyle/>
                    <a:p>
                      <a:pPr algn="l">
                        <a:lnSpc>
                          <a:spcPts val="3036"/>
                        </a:lnSpc>
                        <a:defRPr/>
                      </a:pPr>
                      <a:r>
                        <a:rPr lang="en-US" sz="2200" b="1">
                          <a:solidFill>
                            <a:srgbClr val="000000"/>
                          </a:solidFill>
                          <a:latin typeface="Times New Roman Bold"/>
                          <a:ea typeface="Times New Roman Bold"/>
                          <a:cs typeface="Times New Roman Bold"/>
                          <a:sym typeface="Times New Roman Bold"/>
                        </a:rPr>
                        <a:t>Thấp</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7E7"/>
                    </a:solidFill>
                  </a:tcPr>
                </a:tc>
                <a:tc>
                  <a:txBody>
                    <a:bodyPr/>
                    <a:lstStyle/>
                    <a:p>
                      <a:pPr algn="l">
                        <a:lnSpc>
                          <a:spcPts val="3035"/>
                        </a:lnSpc>
                        <a:defRPr/>
                      </a:pPr>
                      <a:r>
                        <a:rPr lang="en-US" sz="2199">
                          <a:solidFill>
                            <a:srgbClr val="000000"/>
                          </a:solidFill>
                          <a:latin typeface="Times New Roman"/>
                          <a:ea typeface="Times New Roman"/>
                          <a:cs typeface="Times New Roman"/>
                          <a:sym typeface="Times New Roman"/>
                        </a:rPr>
                        <a:t>Thay đổi yêu cầu lớp phân loại từ phía nghiệp vụ</a:t>
                      </a:r>
                      <a:endParaRPr lang="en-US" sz="1100"/>
                    </a:p>
                    <a:p>
                      <a:pPr algn="l">
                        <a:lnSpc>
                          <a:spcPts val="3036"/>
                        </a:lnSpc>
                      </a:pP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5935894" y="218009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6">
              <a:extLst>
                <a:ext uri="{96DAC541-7B7A-43D3-8B79-37D633B846F1}">
                  <asvg:svgBlip xmlns:asvg="http://schemas.microsoft.com/office/drawing/2016/SVG/main" r:embed="rId7"/>
                </a:ext>
              </a:extLst>
            </a:blip>
            <a:stretch>
              <a:fillRect t="-5326" b="-5326"/>
            </a:stretch>
          </a:blipFill>
        </p:spPr>
        <p:txBody>
          <a:bodyPr/>
          <a:lstStyle/>
          <a:p>
            <a:endParaRPr lang="vi-VN"/>
          </a:p>
        </p:txBody>
      </p:sp>
      <p:sp>
        <p:nvSpPr>
          <p:cNvPr id="18" name="Freeform 18"/>
          <p:cNvSpPr/>
          <p:nvPr/>
        </p:nvSpPr>
        <p:spPr>
          <a:xfrm>
            <a:off x="15478720" y="1865946"/>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9" name="Freeform 19"/>
          <p:cNvSpPr/>
          <p:nvPr/>
        </p:nvSpPr>
        <p:spPr>
          <a:xfrm>
            <a:off x="731400" y="1308393"/>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0">
              <a:extLst>
                <a:ext uri="{96DAC541-7B7A-43D3-8B79-37D633B846F1}">
                  <asvg:svgBlip xmlns:asvg="http://schemas.microsoft.com/office/drawing/2016/SVG/main" r:embed="rId11"/>
                </a:ext>
              </a:extLst>
            </a:blip>
            <a:stretch>
              <a:fillRect t="-1547" b="-1547"/>
            </a:stretch>
          </a:blipFill>
        </p:spPr>
        <p:txBody>
          <a:bodyPr/>
          <a:lstStyle/>
          <a:p>
            <a:endParaRPr lang="vi-VN"/>
          </a:p>
        </p:txBody>
      </p:sp>
      <p:grpSp>
        <p:nvGrpSpPr>
          <p:cNvPr id="20" name="Group 20"/>
          <p:cNvGrpSpPr/>
          <p:nvPr/>
        </p:nvGrpSpPr>
        <p:grpSpPr>
          <a:xfrm>
            <a:off x="8303004" y="3017100"/>
            <a:ext cx="9167872" cy="5560028"/>
            <a:chOff x="0" y="0"/>
            <a:chExt cx="12223830" cy="7413371"/>
          </a:xfrm>
        </p:grpSpPr>
        <p:sp>
          <p:nvSpPr>
            <p:cNvPr id="21" name="Freeform 21"/>
            <p:cNvSpPr/>
            <p:nvPr/>
          </p:nvSpPr>
          <p:spPr>
            <a:xfrm>
              <a:off x="0" y="0"/>
              <a:ext cx="12223877" cy="7413371"/>
            </a:xfrm>
            <a:custGeom>
              <a:avLst/>
              <a:gdLst/>
              <a:ahLst/>
              <a:cxnLst/>
              <a:rect l="l" t="t" r="r" b="b"/>
              <a:pathLst>
                <a:path w="12223877" h="7413371">
                  <a:moveTo>
                    <a:pt x="0" y="0"/>
                  </a:moveTo>
                  <a:lnTo>
                    <a:pt x="12223877" y="0"/>
                  </a:lnTo>
                  <a:lnTo>
                    <a:pt x="12223877" y="7413371"/>
                  </a:lnTo>
                  <a:lnTo>
                    <a:pt x="0" y="7413371"/>
                  </a:lnTo>
                </a:path>
              </a:pathLst>
            </a:custGeom>
            <a:solidFill>
              <a:srgbClr val="000000"/>
            </a:solidFill>
            <a:ln w="12700">
              <a:solidFill>
                <a:srgbClr val="000000"/>
              </a:solidFill>
            </a:ln>
          </p:spPr>
          <p:txBody>
            <a:bodyPr/>
            <a:lstStyle/>
            <a:p>
              <a:endParaRPr lang="vi-VN"/>
            </a:p>
          </p:txBody>
        </p:sp>
      </p:grpSp>
      <p:sp>
        <p:nvSpPr>
          <p:cNvPr id="22" name="Freeform 22"/>
          <p:cNvSpPr/>
          <p:nvPr/>
        </p:nvSpPr>
        <p:spPr>
          <a:xfrm>
            <a:off x="8039115" y="2731350"/>
            <a:ext cx="9157523" cy="5617177"/>
          </a:xfrm>
          <a:custGeom>
            <a:avLst/>
            <a:gdLst/>
            <a:ahLst/>
            <a:cxnLst/>
            <a:rect l="l" t="t" r="r" b="b"/>
            <a:pathLst>
              <a:path w="9157523" h="5617177">
                <a:moveTo>
                  <a:pt x="0" y="0"/>
                </a:moveTo>
                <a:lnTo>
                  <a:pt x="9157523" y="0"/>
                </a:lnTo>
                <a:lnTo>
                  <a:pt x="9157523" y="5617177"/>
                </a:lnTo>
                <a:lnTo>
                  <a:pt x="0" y="56171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grpSp>
        <p:nvGrpSpPr>
          <p:cNvPr id="23" name="Group 23"/>
          <p:cNvGrpSpPr/>
          <p:nvPr/>
        </p:nvGrpSpPr>
        <p:grpSpPr>
          <a:xfrm>
            <a:off x="8012284" y="3181395"/>
            <a:ext cx="9074153" cy="19050"/>
            <a:chOff x="0" y="0"/>
            <a:chExt cx="12098871" cy="25400"/>
          </a:xfrm>
        </p:grpSpPr>
        <p:sp>
          <p:nvSpPr>
            <p:cNvPr id="24" name="Freeform 24"/>
            <p:cNvSpPr/>
            <p:nvPr/>
          </p:nvSpPr>
          <p:spPr>
            <a:xfrm>
              <a:off x="0" y="0"/>
              <a:ext cx="12098909" cy="25400"/>
            </a:xfrm>
            <a:custGeom>
              <a:avLst/>
              <a:gdLst/>
              <a:ahLst/>
              <a:cxnLst/>
              <a:rect l="l" t="t" r="r" b="b"/>
              <a:pathLst>
                <a:path w="12098909" h="25400">
                  <a:moveTo>
                    <a:pt x="12700" y="0"/>
                  </a:moveTo>
                  <a:lnTo>
                    <a:pt x="12086209" y="0"/>
                  </a:lnTo>
                  <a:cubicBezTo>
                    <a:pt x="12093194" y="0"/>
                    <a:pt x="12098909" y="5715"/>
                    <a:pt x="12098909" y="12700"/>
                  </a:cubicBezTo>
                  <a:cubicBezTo>
                    <a:pt x="12098909" y="19685"/>
                    <a:pt x="12093194" y="25400"/>
                    <a:pt x="12086209"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25" name="TextBox 25"/>
          <p:cNvSpPr txBox="1"/>
          <p:nvPr/>
        </p:nvSpPr>
        <p:spPr>
          <a:xfrm>
            <a:off x="1188608" y="4387420"/>
            <a:ext cx="5993120" cy="2781289"/>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TIÊU CHÍ ĐÁNH </a:t>
            </a:r>
          </a:p>
          <a:p>
            <a:pPr algn="ctr">
              <a:lnSpc>
                <a:spcPts val="7200"/>
              </a:lnSpc>
            </a:pPr>
            <a:r>
              <a:rPr lang="en-US" sz="6000" b="1">
                <a:solidFill>
                  <a:srgbClr val="000000"/>
                </a:solidFill>
                <a:latin typeface="Times New Roman Bold"/>
                <a:ea typeface="Times New Roman Bold"/>
                <a:cs typeface="Times New Roman Bold"/>
                <a:sym typeface="Times New Roman Bold"/>
              </a:rPr>
              <a:t>GIÁ THÀNH CÔNG</a:t>
            </a:r>
          </a:p>
        </p:txBody>
      </p:sp>
      <p:sp>
        <p:nvSpPr>
          <p:cNvPr id="26" name="TextBox 26"/>
          <p:cNvSpPr txBox="1"/>
          <p:nvPr/>
        </p:nvSpPr>
        <p:spPr>
          <a:xfrm>
            <a:off x="7810234" y="3581445"/>
            <a:ext cx="8923166" cy="3339465"/>
          </a:xfrm>
          <a:prstGeom prst="rect">
            <a:avLst/>
          </a:prstGeom>
        </p:spPr>
        <p:txBody>
          <a:bodyPr lIns="0" tIns="0" rIns="0" bIns="0" rtlCol="0" anchor="t">
            <a:spAutoFit/>
          </a:bodyPr>
          <a:lstStyle/>
          <a:p>
            <a:pPr marL="815091" lvl="2" indent="-271697" algn="l">
              <a:lnSpc>
                <a:spcPts val="5038"/>
              </a:lnSpc>
              <a:buFont typeface="Arial"/>
              <a:buChar char="⚬"/>
            </a:pPr>
            <a:r>
              <a:rPr lang="en-US" sz="2799">
                <a:solidFill>
                  <a:srgbClr val="000000"/>
                </a:solidFill>
                <a:latin typeface="Times New Roman"/>
                <a:ea typeface="Times New Roman"/>
                <a:cs typeface="Times New Roman"/>
                <a:sym typeface="Times New Roman"/>
              </a:rPr>
              <a:t>Ứng dụng hoạt động ổn định, chính xác ≥ 90%.</a:t>
            </a:r>
          </a:p>
          <a:p>
            <a:pPr marL="815091" lvl="2" indent="-271697" algn="l">
              <a:lnSpc>
                <a:spcPts val="5038"/>
              </a:lnSpc>
              <a:buFont typeface="Arial"/>
              <a:buChar char="⚬"/>
            </a:pPr>
            <a:r>
              <a:rPr lang="en-US" sz="2799">
                <a:solidFill>
                  <a:srgbClr val="000000"/>
                </a:solidFill>
                <a:latin typeface="Times New Roman"/>
                <a:ea typeface="Times New Roman"/>
                <a:cs typeface="Times New Roman"/>
                <a:sym typeface="Times New Roman"/>
              </a:rPr>
              <a:t>Nhận được phản hồi tích cực từ giảng viên và người dùng thử nghiệm.</a:t>
            </a:r>
          </a:p>
          <a:p>
            <a:pPr marL="815219" lvl="2" indent="-271740" algn="l">
              <a:lnSpc>
                <a:spcPts val="5038"/>
              </a:lnSpc>
              <a:buFont typeface="Arial"/>
              <a:buChar char="⚬"/>
            </a:pPr>
            <a:r>
              <a:rPr lang="en-US" sz="2799">
                <a:solidFill>
                  <a:srgbClr val="000000"/>
                </a:solidFill>
                <a:latin typeface="Times New Roman"/>
                <a:ea typeface="Times New Roman"/>
                <a:cs typeface="Times New Roman"/>
                <a:sym typeface="Times New Roman"/>
              </a:rPr>
              <a:t>Hoàn thành đúng tiến độ và đúng phạm vi đã đề ra.</a:t>
            </a:r>
          </a:p>
          <a:p>
            <a:pPr marL="815091" lvl="2" indent="-271697" algn="l">
              <a:lnSpc>
                <a:spcPts val="5038"/>
              </a:lnSpc>
              <a:buFont typeface="Arial"/>
              <a:buChar char="⚬"/>
            </a:pPr>
            <a:r>
              <a:rPr lang="en-US" sz="2799">
                <a:solidFill>
                  <a:srgbClr val="000000"/>
                </a:solidFill>
                <a:latin typeface="Times New Roman"/>
                <a:ea typeface="Times New Roman"/>
                <a:cs typeface="Times New Roman"/>
                <a:sym typeface="Times New Roman"/>
              </a:rPr>
              <a:t>Có tài liệu hướng dẫn và báo cáo đầy đủ.</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5935894" y="218009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6">
              <a:extLst>
                <a:ext uri="{96DAC541-7B7A-43D3-8B79-37D633B846F1}">
                  <asvg:svgBlip xmlns:asvg="http://schemas.microsoft.com/office/drawing/2016/SVG/main" r:embed="rId7"/>
                </a:ext>
              </a:extLst>
            </a:blip>
            <a:stretch>
              <a:fillRect t="-5326" b="-5326"/>
            </a:stretch>
          </a:blipFill>
        </p:spPr>
        <p:txBody>
          <a:bodyPr/>
          <a:lstStyle/>
          <a:p>
            <a:endParaRPr lang="vi-VN"/>
          </a:p>
        </p:txBody>
      </p:sp>
      <p:sp>
        <p:nvSpPr>
          <p:cNvPr id="18" name="Freeform 18"/>
          <p:cNvSpPr/>
          <p:nvPr/>
        </p:nvSpPr>
        <p:spPr>
          <a:xfrm>
            <a:off x="15478720" y="1865946"/>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9" name="Freeform 19"/>
          <p:cNvSpPr/>
          <p:nvPr/>
        </p:nvSpPr>
        <p:spPr>
          <a:xfrm>
            <a:off x="731400" y="1308393"/>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0">
              <a:extLst>
                <a:ext uri="{96DAC541-7B7A-43D3-8B79-37D633B846F1}">
                  <asvg:svgBlip xmlns:asvg="http://schemas.microsoft.com/office/drawing/2016/SVG/main" r:embed="rId11"/>
                </a:ext>
              </a:extLst>
            </a:blip>
            <a:stretch>
              <a:fillRect t="-1547" b="-1547"/>
            </a:stretch>
          </a:blipFill>
        </p:spPr>
        <p:txBody>
          <a:bodyPr/>
          <a:lstStyle/>
          <a:p>
            <a:endParaRPr lang="vi-VN"/>
          </a:p>
        </p:txBody>
      </p:sp>
      <p:grpSp>
        <p:nvGrpSpPr>
          <p:cNvPr id="20" name="Group 20"/>
          <p:cNvGrpSpPr/>
          <p:nvPr/>
        </p:nvGrpSpPr>
        <p:grpSpPr>
          <a:xfrm>
            <a:off x="8303004" y="2499387"/>
            <a:ext cx="9167872" cy="6758860"/>
            <a:chOff x="0" y="0"/>
            <a:chExt cx="12223830" cy="9011814"/>
          </a:xfrm>
        </p:grpSpPr>
        <p:sp>
          <p:nvSpPr>
            <p:cNvPr id="21" name="Freeform 21"/>
            <p:cNvSpPr/>
            <p:nvPr/>
          </p:nvSpPr>
          <p:spPr>
            <a:xfrm>
              <a:off x="0" y="0"/>
              <a:ext cx="12223877" cy="9011793"/>
            </a:xfrm>
            <a:custGeom>
              <a:avLst/>
              <a:gdLst/>
              <a:ahLst/>
              <a:cxnLst/>
              <a:rect l="l" t="t" r="r" b="b"/>
              <a:pathLst>
                <a:path w="12223877" h="9011793">
                  <a:moveTo>
                    <a:pt x="0" y="0"/>
                  </a:moveTo>
                  <a:lnTo>
                    <a:pt x="12223877" y="0"/>
                  </a:lnTo>
                  <a:lnTo>
                    <a:pt x="12223877" y="9011793"/>
                  </a:lnTo>
                  <a:lnTo>
                    <a:pt x="0" y="9011793"/>
                  </a:lnTo>
                </a:path>
              </a:pathLst>
            </a:custGeom>
            <a:solidFill>
              <a:srgbClr val="000000"/>
            </a:solidFill>
            <a:ln w="12700">
              <a:solidFill>
                <a:srgbClr val="000000"/>
              </a:solidFill>
            </a:ln>
          </p:spPr>
          <p:txBody>
            <a:bodyPr/>
            <a:lstStyle/>
            <a:p>
              <a:endParaRPr lang="vi-VN"/>
            </a:p>
          </p:txBody>
        </p:sp>
      </p:grpSp>
      <p:sp>
        <p:nvSpPr>
          <p:cNvPr id="22" name="Freeform 22"/>
          <p:cNvSpPr/>
          <p:nvPr/>
        </p:nvSpPr>
        <p:spPr>
          <a:xfrm>
            <a:off x="8024156" y="2499387"/>
            <a:ext cx="9157523" cy="6482581"/>
          </a:xfrm>
          <a:custGeom>
            <a:avLst/>
            <a:gdLst/>
            <a:ahLst/>
            <a:cxnLst/>
            <a:rect l="l" t="t" r="r" b="b"/>
            <a:pathLst>
              <a:path w="9157523" h="6482581">
                <a:moveTo>
                  <a:pt x="0" y="0"/>
                </a:moveTo>
                <a:lnTo>
                  <a:pt x="9157523" y="0"/>
                </a:lnTo>
                <a:lnTo>
                  <a:pt x="9157523" y="6482581"/>
                </a:lnTo>
                <a:lnTo>
                  <a:pt x="0" y="64825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grpSp>
        <p:nvGrpSpPr>
          <p:cNvPr id="23" name="Group 23"/>
          <p:cNvGrpSpPr/>
          <p:nvPr/>
        </p:nvGrpSpPr>
        <p:grpSpPr>
          <a:xfrm>
            <a:off x="8012284" y="3181395"/>
            <a:ext cx="9074153" cy="19050"/>
            <a:chOff x="0" y="0"/>
            <a:chExt cx="12098871" cy="25400"/>
          </a:xfrm>
        </p:grpSpPr>
        <p:sp>
          <p:nvSpPr>
            <p:cNvPr id="24" name="Freeform 24"/>
            <p:cNvSpPr/>
            <p:nvPr/>
          </p:nvSpPr>
          <p:spPr>
            <a:xfrm>
              <a:off x="0" y="0"/>
              <a:ext cx="12098909" cy="25400"/>
            </a:xfrm>
            <a:custGeom>
              <a:avLst/>
              <a:gdLst/>
              <a:ahLst/>
              <a:cxnLst/>
              <a:rect l="l" t="t" r="r" b="b"/>
              <a:pathLst>
                <a:path w="12098909" h="25400">
                  <a:moveTo>
                    <a:pt x="12700" y="0"/>
                  </a:moveTo>
                  <a:lnTo>
                    <a:pt x="12086209" y="0"/>
                  </a:lnTo>
                  <a:cubicBezTo>
                    <a:pt x="12093194" y="0"/>
                    <a:pt x="12098909" y="5715"/>
                    <a:pt x="12098909" y="12700"/>
                  </a:cubicBezTo>
                  <a:cubicBezTo>
                    <a:pt x="12098909" y="19685"/>
                    <a:pt x="12093194" y="25400"/>
                    <a:pt x="12086209"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25" name="TextBox 25"/>
          <p:cNvSpPr txBox="1"/>
          <p:nvPr/>
        </p:nvSpPr>
        <p:spPr>
          <a:xfrm>
            <a:off x="1188608" y="4413529"/>
            <a:ext cx="5993120" cy="27813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YẾU TỐ QUYẾT ĐỊNH THÀNH CÔNG</a:t>
            </a:r>
          </a:p>
        </p:txBody>
      </p:sp>
      <p:sp>
        <p:nvSpPr>
          <p:cNvPr id="26" name="TextBox 26"/>
          <p:cNvSpPr txBox="1"/>
          <p:nvPr/>
        </p:nvSpPr>
        <p:spPr>
          <a:xfrm>
            <a:off x="7810234" y="3105747"/>
            <a:ext cx="8923166" cy="5253990"/>
          </a:xfrm>
          <a:prstGeom prst="rect">
            <a:avLst/>
          </a:prstGeom>
        </p:spPr>
        <p:txBody>
          <a:bodyPr lIns="0" tIns="0" rIns="0" bIns="0" rtlCol="0" anchor="t">
            <a:spAutoFit/>
          </a:bodyPr>
          <a:lstStyle/>
          <a:p>
            <a:pPr marL="815091" lvl="2" indent="-271697" algn="l">
              <a:lnSpc>
                <a:spcPts val="5038"/>
              </a:lnSpc>
              <a:buFont typeface="Arial"/>
              <a:buChar char="⚬"/>
            </a:pPr>
            <a:r>
              <a:rPr lang="en-US" sz="2799">
                <a:solidFill>
                  <a:srgbClr val="000000"/>
                </a:solidFill>
                <a:latin typeface="Times New Roman"/>
                <a:ea typeface="Times New Roman"/>
                <a:cs typeface="Times New Roman"/>
                <a:sym typeface="Times New Roman"/>
              </a:rPr>
              <a:t>Nguồn dữ liệu và thông tin về sâu hại được thu thập đầy đủ, chính xác và cập nhật.</a:t>
            </a:r>
          </a:p>
          <a:p>
            <a:pPr marL="815091" lvl="2" indent="-271697" algn="l">
              <a:lnSpc>
                <a:spcPts val="5038"/>
              </a:lnSpc>
              <a:buFont typeface="Arial"/>
              <a:buChar char="⚬"/>
            </a:pPr>
            <a:r>
              <a:rPr lang="en-US" sz="2799">
                <a:solidFill>
                  <a:srgbClr val="000000"/>
                </a:solidFill>
                <a:latin typeface="Times New Roman"/>
                <a:ea typeface="Times New Roman"/>
                <a:cs typeface="Times New Roman"/>
                <a:sym typeface="Times New Roman"/>
              </a:rPr>
              <a:t>Quản lý tiến độ chặt chẽ, có phân công công việc rõ ràng và kiểm tra định kỳ.</a:t>
            </a:r>
          </a:p>
          <a:p>
            <a:pPr marL="815218" lvl="2" indent="-271739" algn="l">
              <a:lnSpc>
                <a:spcPts val="5038"/>
              </a:lnSpc>
              <a:buFont typeface="Arial"/>
              <a:buChar char="⚬"/>
            </a:pPr>
            <a:r>
              <a:rPr lang="en-US" sz="2799">
                <a:solidFill>
                  <a:srgbClr val="000000"/>
                </a:solidFill>
                <a:latin typeface="Times New Roman"/>
                <a:ea typeface="Times New Roman"/>
                <a:cs typeface="Times New Roman"/>
                <a:sym typeface="Times New Roman"/>
              </a:rPr>
              <a:t>Kiểm thử ứng dụng thường xuyên để phát hiện và khắc phục lỗi kịp thời.</a:t>
            </a:r>
          </a:p>
          <a:p>
            <a:pPr marL="815091" lvl="2" indent="-271697" algn="l">
              <a:lnSpc>
                <a:spcPts val="5038"/>
              </a:lnSpc>
              <a:buFont typeface="Arial"/>
              <a:buChar char="⚬"/>
            </a:pPr>
            <a:r>
              <a:rPr lang="en-US" sz="2799">
                <a:solidFill>
                  <a:srgbClr val="000000"/>
                </a:solidFill>
                <a:latin typeface="Times New Roman"/>
                <a:ea typeface="Times New Roman"/>
                <a:cs typeface="Times New Roman"/>
                <a:sym typeface="Times New Roman"/>
              </a:rPr>
              <a:t>Giao diện ứng dụng thân thiện, dễ sử dụng và phù hợp với người dùng mục tiêu.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2925600" y="1668900"/>
            <a:ext cx="12801600" cy="7315200"/>
            <a:chOff x="0" y="0"/>
            <a:chExt cx="17068800" cy="9753600"/>
          </a:xfrm>
        </p:grpSpPr>
        <p:sp>
          <p:nvSpPr>
            <p:cNvPr id="5" name="Freeform 5"/>
            <p:cNvSpPr/>
            <p:nvPr/>
          </p:nvSpPr>
          <p:spPr>
            <a:xfrm>
              <a:off x="0" y="0"/>
              <a:ext cx="17068800" cy="9753600"/>
            </a:xfrm>
            <a:custGeom>
              <a:avLst/>
              <a:gdLst/>
              <a:ahLst/>
              <a:cxnLst/>
              <a:rect l="l" t="t" r="r" b="b"/>
              <a:pathLst>
                <a:path w="17068800" h="9753600">
                  <a:moveTo>
                    <a:pt x="0" y="0"/>
                  </a:moveTo>
                  <a:lnTo>
                    <a:pt x="17068800" y="0"/>
                  </a:lnTo>
                  <a:lnTo>
                    <a:pt x="17068800" y="9753600"/>
                  </a:lnTo>
                  <a:lnTo>
                    <a:pt x="0" y="9753600"/>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2742600" y="1457325"/>
            <a:ext cx="12830175" cy="7372350"/>
          </a:xfrm>
          <a:custGeom>
            <a:avLst/>
            <a:gdLst/>
            <a:ahLst/>
            <a:cxnLst/>
            <a:rect l="l" t="t" r="r" b="b"/>
            <a:pathLst>
              <a:path w="12830175" h="7372350">
                <a:moveTo>
                  <a:pt x="0" y="0"/>
                </a:moveTo>
                <a:lnTo>
                  <a:pt x="12830175" y="0"/>
                </a:lnTo>
                <a:lnTo>
                  <a:pt x="12830175" y="7372350"/>
                </a:lnTo>
                <a:lnTo>
                  <a:pt x="0" y="7372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5277">
            <a:off x="2704437" y="2198250"/>
            <a:ext cx="12879127" cy="19050"/>
            <a:chOff x="0" y="0"/>
            <a:chExt cx="17172169" cy="25400"/>
          </a:xfrm>
        </p:grpSpPr>
        <p:sp>
          <p:nvSpPr>
            <p:cNvPr id="8" name="Freeform 8"/>
            <p:cNvSpPr/>
            <p:nvPr/>
          </p:nvSpPr>
          <p:spPr>
            <a:xfrm>
              <a:off x="0" y="0"/>
              <a:ext cx="17172178" cy="25400"/>
            </a:xfrm>
            <a:custGeom>
              <a:avLst/>
              <a:gdLst/>
              <a:ahLst/>
              <a:cxnLst/>
              <a:rect l="l" t="t" r="r" b="b"/>
              <a:pathLst>
                <a:path w="17172178" h="25400">
                  <a:moveTo>
                    <a:pt x="12700" y="0"/>
                  </a:moveTo>
                  <a:lnTo>
                    <a:pt x="17159478" y="0"/>
                  </a:lnTo>
                  <a:cubicBezTo>
                    <a:pt x="17166464" y="0"/>
                    <a:pt x="17172178" y="5715"/>
                    <a:pt x="17172178" y="12700"/>
                  </a:cubicBezTo>
                  <a:cubicBezTo>
                    <a:pt x="17172178" y="19685"/>
                    <a:pt x="17166464" y="25400"/>
                    <a:pt x="1715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4870663" y="1832526"/>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4870663" y="1832526"/>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4327325" y="1640001"/>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12367">
            <a:off x="13615582" y="2015526"/>
            <a:ext cx="496632" cy="19050"/>
            <a:chOff x="0" y="0"/>
            <a:chExt cx="662176" cy="25400"/>
          </a:xfrm>
        </p:grpSpPr>
        <p:sp>
          <p:nvSpPr>
            <p:cNvPr id="16" name="Freeform 16"/>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0045450" y="2852300"/>
            <a:ext cx="7315180" cy="696694"/>
          </a:xfrm>
          <a:custGeom>
            <a:avLst/>
            <a:gdLst/>
            <a:ahLst/>
            <a:cxnLst/>
            <a:rect l="l" t="t" r="r" b="b"/>
            <a:pathLst>
              <a:path w="7315180" h="696694">
                <a:moveTo>
                  <a:pt x="0" y="0"/>
                </a:moveTo>
                <a:lnTo>
                  <a:pt x="7315180" y="0"/>
                </a:lnTo>
                <a:lnTo>
                  <a:pt x="7315180" y="696694"/>
                </a:lnTo>
                <a:lnTo>
                  <a:pt x="0" y="696694"/>
                </a:lnTo>
                <a:lnTo>
                  <a:pt x="0" y="0"/>
                </a:lnTo>
                <a:close/>
              </a:path>
            </a:pathLst>
          </a:custGeom>
          <a:blipFill>
            <a:blip r:embed="rId6">
              <a:extLst>
                <a:ext uri="{96DAC541-7B7A-43D3-8B79-37D633B846F1}">
                  <asvg:svgBlip xmlns:asvg="http://schemas.microsoft.com/office/drawing/2016/SVG/main" r:embed="rId7"/>
                </a:ext>
              </a:extLst>
            </a:blip>
            <a:stretch>
              <a:fillRect t="-585" b="-585"/>
            </a:stretch>
          </a:blipFill>
        </p:spPr>
        <p:txBody>
          <a:bodyPr/>
          <a:lstStyle/>
          <a:p>
            <a:endParaRPr lang="vi-VN"/>
          </a:p>
        </p:txBody>
      </p:sp>
      <p:sp>
        <p:nvSpPr>
          <p:cNvPr id="18" name="Freeform 18"/>
          <p:cNvSpPr/>
          <p:nvPr/>
        </p:nvSpPr>
        <p:spPr>
          <a:xfrm>
            <a:off x="14630399" y="3936501"/>
            <a:ext cx="2743192" cy="1206990"/>
          </a:xfrm>
          <a:custGeom>
            <a:avLst/>
            <a:gdLst/>
            <a:ahLst/>
            <a:cxnLst/>
            <a:rect l="l" t="t" r="r" b="b"/>
            <a:pathLst>
              <a:path w="2743192" h="1206990">
                <a:moveTo>
                  <a:pt x="0" y="0"/>
                </a:moveTo>
                <a:lnTo>
                  <a:pt x="2743192" y="0"/>
                </a:lnTo>
                <a:lnTo>
                  <a:pt x="2743192" y="1206990"/>
                </a:lnTo>
                <a:lnTo>
                  <a:pt x="0" y="1206990"/>
                </a:lnTo>
                <a:lnTo>
                  <a:pt x="0" y="0"/>
                </a:lnTo>
                <a:close/>
              </a:path>
            </a:pathLst>
          </a:custGeom>
          <a:blipFill>
            <a:blip r:embed="rId8">
              <a:extLst>
                <a:ext uri="{96DAC541-7B7A-43D3-8B79-37D633B846F1}">
                  <asvg:svgBlip xmlns:asvg="http://schemas.microsoft.com/office/drawing/2016/SVG/main" r:embed="rId9"/>
                </a:ext>
              </a:extLst>
            </a:blip>
            <a:stretch>
              <a:fillRect t="-111" b="-111"/>
            </a:stretch>
          </a:blipFill>
        </p:spPr>
        <p:txBody>
          <a:bodyPr/>
          <a:lstStyle/>
          <a:p>
            <a:endParaRPr lang="vi-VN"/>
          </a:p>
        </p:txBody>
      </p:sp>
      <p:grpSp>
        <p:nvGrpSpPr>
          <p:cNvPr id="19" name="Group 19"/>
          <p:cNvGrpSpPr/>
          <p:nvPr/>
        </p:nvGrpSpPr>
        <p:grpSpPr>
          <a:xfrm>
            <a:off x="1613200" y="728548"/>
            <a:ext cx="3657600" cy="3657600"/>
            <a:chOff x="0" y="0"/>
            <a:chExt cx="4876800" cy="4876800"/>
          </a:xfrm>
        </p:grpSpPr>
        <p:sp>
          <p:nvSpPr>
            <p:cNvPr id="20" name="Freeform 20"/>
            <p:cNvSpPr/>
            <p:nvPr/>
          </p:nvSpPr>
          <p:spPr>
            <a:xfrm>
              <a:off x="0" y="0"/>
              <a:ext cx="4876800" cy="4876800"/>
            </a:xfrm>
            <a:custGeom>
              <a:avLst/>
              <a:gdLst/>
              <a:ahLst/>
              <a:cxnLst/>
              <a:rect l="l" t="t" r="r" b="b"/>
              <a:pathLst>
                <a:path w="4876800" h="4876800">
                  <a:moveTo>
                    <a:pt x="0" y="0"/>
                  </a:moveTo>
                  <a:lnTo>
                    <a:pt x="4876800" y="0"/>
                  </a:lnTo>
                  <a:lnTo>
                    <a:pt x="4876800" y="4876800"/>
                  </a:lnTo>
                  <a:lnTo>
                    <a:pt x="0" y="4876800"/>
                  </a:lnTo>
                </a:path>
              </a:pathLst>
            </a:custGeom>
            <a:solidFill>
              <a:srgbClr val="000000"/>
            </a:solidFill>
            <a:ln w="12700">
              <a:solidFill>
                <a:srgbClr val="000000"/>
              </a:solidFill>
            </a:ln>
          </p:spPr>
          <p:txBody>
            <a:bodyPr/>
            <a:lstStyle/>
            <a:p>
              <a:endParaRPr lang="vi-VN"/>
            </a:p>
          </p:txBody>
        </p:sp>
      </p:grpSp>
      <p:sp>
        <p:nvSpPr>
          <p:cNvPr id="21" name="Freeform 21"/>
          <p:cNvSpPr/>
          <p:nvPr/>
        </p:nvSpPr>
        <p:spPr>
          <a:xfrm>
            <a:off x="1430200" y="519823"/>
            <a:ext cx="3686175" cy="3714750"/>
          </a:xfrm>
          <a:custGeom>
            <a:avLst/>
            <a:gdLst/>
            <a:ahLst/>
            <a:cxnLst/>
            <a:rect l="l" t="t" r="r" b="b"/>
            <a:pathLst>
              <a:path w="3686175" h="3714750">
                <a:moveTo>
                  <a:pt x="0" y="0"/>
                </a:moveTo>
                <a:lnTo>
                  <a:pt x="3686175" y="0"/>
                </a:lnTo>
                <a:lnTo>
                  <a:pt x="3686175" y="3714750"/>
                </a:lnTo>
                <a:lnTo>
                  <a:pt x="0" y="37147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nvGrpSpPr>
          <p:cNvPr id="22" name="Group 22"/>
          <p:cNvGrpSpPr/>
          <p:nvPr/>
        </p:nvGrpSpPr>
        <p:grpSpPr>
          <a:xfrm rot="53047">
            <a:off x="1397584" y="1256550"/>
            <a:ext cx="3722841" cy="19050"/>
            <a:chOff x="0" y="0"/>
            <a:chExt cx="4963788" cy="25400"/>
          </a:xfrm>
        </p:grpSpPr>
        <p:sp>
          <p:nvSpPr>
            <p:cNvPr id="23" name="Freeform 23"/>
            <p:cNvSpPr/>
            <p:nvPr/>
          </p:nvSpPr>
          <p:spPr>
            <a:xfrm>
              <a:off x="0" y="0"/>
              <a:ext cx="4963795" cy="25400"/>
            </a:xfrm>
            <a:custGeom>
              <a:avLst/>
              <a:gdLst/>
              <a:ahLst/>
              <a:cxnLst/>
              <a:rect l="l" t="t" r="r" b="b"/>
              <a:pathLst>
                <a:path w="4963795" h="25400">
                  <a:moveTo>
                    <a:pt x="12700" y="0"/>
                  </a:moveTo>
                  <a:lnTo>
                    <a:pt x="4951095" y="0"/>
                  </a:lnTo>
                  <a:cubicBezTo>
                    <a:pt x="4958080" y="0"/>
                    <a:pt x="4963795" y="5715"/>
                    <a:pt x="4963795" y="12700"/>
                  </a:cubicBezTo>
                  <a:cubicBezTo>
                    <a:pt x="4963795" y="19685"/>
                    <a:pt x="4958080" y="25400"/>
                    <a:pt x="495109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4" name="Group 24"/>
          <p:cNvGrpSpPr/>
          <p:nvPr/>
        </p:nvGrpSpPr>
        <p:grpSpPr>
          <a:xfrm rot="2699999">
            <a:off x="4410163" y="891876"/>
            <a:ext cx="617474" cy="19050"/>
            <a:chOff x="0" y="0"/>
            <a:chExt cx="823299" cy="25400"/>
          </a:xfrm>
        </p:grpSpPr>
        <p:sp>
          <p:nvSpPr>
            <p:cNvPr id="25" name="Freeform 25"/>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6" name="Group 26"/>
          <p:cNvGrpSpPr/>
          <p:nvPr/>
        </p:nvGrpSpPr>
        <p:grpSpPr>
          <a:xfrm rot="2700000">
            <a:off x="4410163" y="891876"/>
            <a:ext cx="617474" cy="19050"/>
            <a:chOff x="0" y="0"/>
            <a:chExt cx="823299" cy="25400"/>
          </a:xfrm>
        </p:grpSpPr>
        <p:sp>
          <p:nvSpPr>
            <p:cNvPr id="27" name="Freeform 27"/>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8" name="Group 28"/>
          <p:cNvGrpSpPr/>
          <p:nvPr/>
        </p:nvGrpSpPr>
        <p:grpSpPr>
          <a:xfrm>
            <a:off x="3874325" y="706551"/>
            <a:ext cx="415957" cy="415957"/>
            <a:chOff x="0" y="0"/>
            <a:chExt cx="554609" cy="554609"/>
          </a:xfrm>
        </p:grpSpPr>
        <p:sp>
          <p:nvSpPr>
            <p:cNvPr id="29" name="Freeform 29"/>
            <p:cNvSpPr/>
            <p:nvPr/>
          </p:nvSpPr>
          <p:spPr>
            <a:xfrm>
              <a:off x="0" y="0"/>
              <a:ext cx="554609" cy="554609"/>
            </a:xfrm>
            <a:custGeom>
              <a:avLst/>
              <a:gdLst/>
              <a:ahLst/>
              <a:cxnLst/>
              <a:rect l="l" t="t" r="r" b="b"/>
              <a:pathLst>
                <a:path w="554609" h="554609">
                  <a:moveTo>
                    <a:pt x="38100" y="0"/>
                  </a:moveTo>
                  <a:lnTo>
                    <a:pt x="516509" y="0"/>
                  </a:lnTo>
                  <a:cubicBezTo>
                    <a:pt x="537591" y="0"/>
                    <a:pt x="554609" y="17018"/>
                    <a:pt x="554609" y="38100"/>
                  </a:cubicBezTo>
                  <a:lnTo>
                    <a:pt x="554609" y="516509"/>
                  </a:lnTo>
                  <a:cubicBezTo>
                    <a:pt x="554609" y="537591"/>
                    <a:pt x="537591" y="554609"/>
                    <a:pt x="516509" y="554609"/>
                  </a:cubicBezTo>
                  <a:lnTo>
                    <a:pt x="38100" y="554609"/>
                  </a:lnTo>
                  <a:cubicBezTo>
                    <a:pt x="17018" y="554609"/>
                    <a:pt x="0" y="537591"/>
                    <a:pt x="0" y="516509"/>
                  </a:cubicBezTo>
                  <a:lnTo>
                    <a:pt x="0" y="38100"/>
                  </a:lnTo>
                  <a:cubicBezTo>
                    <a:pt x="0" y="17018"/>
                    <a:pt x="17018" y="0"/>
                    <a:pt x="38100" y="0"/>
                  </a:cubicBezTo>
                  <a:moveTo>
                    <a:pt x="38100" y="76200"/>
                  </a:moveTo>
                  <a:lnTo>
                    <a:pt x="38100" y="38100"/>
                  </a:lnTo>
                  <a:lnTo>
                    <a:pt x="76200" y="38100"/>
                  </a:lnTo>
                  <a:lnTo>
                    <a:pt x="76200" y="516509"/>
                  </a:lnTo>
                  <a:lnTo>
                    <a:pt x="38100" y="516509"/>
                  </a:lnTo>
                  <a:lnTo>
                    <a:pt x="38100" y="478409"/>
                  </a:lnTo>
                  <a:lnTo>
                    <a:pt x="516509" y="478409"/>
                  </a:lnTo>
                  <a:lnTo>
                    <a:pt x="516509" y="516509"/>
                  </a:lnTo>
                  <a:lnTo>
                    <a:pt x="478409" y="516509"/>
                  </a:lnTo>
                  <a:lnTo>
                    <a:pt x="478409" y="38100"/>
                  </a:lnTo>
                  <a:lnTo>
                    <a:pt x="516509" y="38100"/>
                  </a:lnTo>
                  <a:lnTo>
                    <a:pt x="516509" y="76200"/>
                  </a:lnTo>
                  <a:lnTo>
                    <a:pt x="38100" y="76200"/>
                  </a:lnTo>
                  <a:close/>
                </a:path>
              </a:pathLst>
            </a:custGeom>
            <a:solidFill>
              <a:srgbClr val="000000"/>
            </a:solidFill>
            <a:ln w="12700">
              <a:solidFill>
                <a:srgbClr val="000000"/>
              </a:solidFill>
            </a:ln>
          </p:spPr>
          <p:txBody>
            <a:bodyPr/>
            <a:lstStyle/>
            <a:p>
              <a:endParaRPr lang="vi-VN"/>
            </a:p>
          </p:txBody>
        </p:sp>
      </p:grpSp>
      <p:grpSp>
        <p:nvGrpSpPr>
          <p:cNvPr id="30" name="Group 30"/>
          <p:cNvGrpSpPr/>
          <p:nvPr/>
        </p:nvGrpSpPr>
        <p:grpSpPr>
          <a:xfrm rot="412367">
            <a:off x="3171882" y="1074876"/>
            <a:ext cx="496632" cy="19050"/>
            <a:chOff x="0" y="0"/>
            <a:chExt cx="662176" cy="25400"/>
          </a:xfrm>
        </p:grpSpPr>
        <p:sp>
          <p:nvSpPr>
            <p:cNvPr id="31" name="Freeform 31"/>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32" name="Group 32"/>
          <p:cNvGrpSpPr/>
          <p:nvPr/>
        </p:nvGrpSpPr>
        <p:grpSpPr>
          <a:xfrm>
            <a:off x="1712100" y="1362056"/>
            <a:ext cx="3006800" cy="2750344"/>
            <a:chOff x="0" y="0"/>
            <a:chExt cx="4009067" cy="3667125"/>
          </a:xfrm>
        </p:grpSpPr>
        <p:sp>
          <p:nvSpPr>
            <p:cNvPr id="33" name="Freeform 33"/>
            <p:cNvSpPr/>
            <p:nvPr/>
          </p:nvSpPr>
          <p:spPr>
            <a:xfrm>
              <a:off x="0" y="0"/>
              <a:ext cx="4009067" cy="3667125"/>
            </a:xfrm>
            <a:custGeom>
              <a:avLst/>
              <a:gdLst/>
              <a:ahLst/>
              <a:cxnLst/>
              <a:rect l="l" t="t" r="r" b="b"/>
              <a:pathLst>
                <a:path w="4009067" h="3667125">
                  <a:moveTo>
                    <a:pt x="0" y="0"/>
                  </a:moveTo>
                  <a:lnTo>
                    <a:pt x="4009067" y="0"/>
                  </a:lnTo>
                  <a:lnTo>
                    <a:pt x="4009067" y="3667125"/>
                  </a:lnTo>
                  <a:lnTo>
                    <a:pt x="0" y="3667125"/>
                  </a:lnTo>
                  <a:close/>
                </a:path>
              </a:pathLst>
            </a:custGeom>
            <a:solidFill>
              <a:srgbClr val="000000">
                <a:alpha val="0"/>
              </a:srgbClr>
            </a:solidFill>
          </p:spPr>
          <p:txBody>
            <a:bodyPr/>
            <a:lstStyle/>
            <a:p>
              <a:endParaRPr lang="vi-VN"/>
            </a:p>
          </p:txBody>
        </p:sp>
        <p:sp>
          <p:nvSpPr>
            <p:cNvPr id="34" name="TextBox 34"/>
            <p:cNvSpPr txBox="1"/>
            <p:nvPr/>
          </p:nvSpPr>
          <p:spPr>
            <a:xfrm>
              <a:off x="0" y="-9525"/>
              <a:ext cx="4009067" cy="3676650"/>
            </a:xfrm>
            <a:prstGeom prst="rect">
              <a:avLst/>
            </a:prstGeom>
          </p:spPr>
          <p:txBody>
            <a:bodyPr lIns="0" tIns="0" rIns="0" bIns="0" rtlCol="0" anchor="ctr"/>
            <a:lstStyle/>
            <a:p>
              <a:pPr algn="ctr">
                <a:lnSpc>
                  <a:spcPts val="16800"/>
                </a:lnSpc>
              </a:pPr>
              <a:r>
                <a:rPr lang="en-US" sz="14000" b="1">
                  <a:solidFill>
                    <a:srgbClr val="000000"/>
                  </a:solidFill>
                  <a:latin typeface="Rubik Bold"/>
                  <a:ea typeface="Rubik Bold"/>
                  <a:cs typeface="Rubik Bold"/>
                  <a:sym typeface="Rubik Bold"/>
                </a:rPr>
                <a:t>03</a:t>
              </a:r>
            </a:p>
          </p:txBody>
        </p:sp>
      </p:grpSp>
      <p:sp>
        <p:nvSpPr>
          <p:cNvPr id="35" name="TextBox 35"/>
          <p:cNvSpPr txBox="1"/>
          <p:nvPr/>
        </p:nvSpPr>
        <p:spPr>
          <a:xfrm>
            <a:off x="3441889" y="5027223"/>
            <a:ext cx="11346418" cy="1552550"/>
          </a:xfrm>
          <a:prstGeom prst="rect">
            <a:avLst/>
          </a:prstGeom>
        </p:spPr>
        <p:txBody>
          <a:bodyPr lIns="0" tIns="0" rIns="0" bIns="0" rtlCol="0" anchor="t">
            <a:spAutoFit/>
          </a:bodyPr>
          <a:lstStyle/>
          <a:p>
            <a:pPr algn="ctr">
              <a:lnSpc>
                <a:spcPts val="11999"/>
              </a:lnSpc>
            </a:pPr>
            <a:r>
              <a:rPr lang="en-US" sz="9999" b="1">
                <a:solidFill>
                  <a:srgbClr val="000000"/>
                </a:solidFill>
                <a:latin typeface="Times New Roman Bold"/>
                <a:ea typeface="Times New Roman Bold"/>
                <a:cs typeface="Times New Roman Bold"/>
                <a:sym typeface="Times New Roman Bold"/>
              </a:rPr>
              <a:t>KẾ HOẠCH DỰ ÁN</a:t>
            </a:r>
          </a:p>
        </p:txBody>
      </p:sp>
      <p:sp>
        <p:nvSpPr>
          <p:cNvPr id="36" name="Freeform 36"/>
          <p:cNvSpPr/>
          <p:nvPr/>
        </p:nvSpPr>
        <p:spPr>
          <a:xfrm>
            <a:off x="903553" y="8187457"/>
            <a:ext cx="1053295" cy="1053295"/>
          </a:xfrm>
          <a:custGeom>
            <a:avLst/>
            <a:gdLst/>
            <a:ahLst/>
            <a:cxnLst/>
            <a:rect l="l" t="t" r="r" b="b"/>
            <a:pathLst>
              <a:path w="1053295" h="1053295">
                <a:moveTo>
                  <a:pt x="0" y="0"/>
                </a:moveTo>
                <a:lnTo>
                  <a:pt x="1053295" y="0"/>
                </a:lnTo>
                <a:lnTo>
                  <a:pt x="1053295" y="1053295"/>
                </a:lnTo>
                <a:lnTo>
                  <a:pt x="0" y="10532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37" name="Freeform 37"/>
          <p:cNvSpPr/>
          <p:nvPr/>
        </p:nvSpPr>
        <p:spPr>
          <a:xfrm>
            <a:off x="7656916" y="3442934"/>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4">
              <a:extLst>
                <a:ext uri="{96DAC541-7B7A-43D3-8B79-37D633B846F1}">
                  <asvg:svgBlip xmlns:asvg="http://schemas.microsoft.com/office/drawing/2016/SVG/main" r:embed="rId15"/>
                </a:ext>
              </a:extLst>
            </a:blip>
            <a:stretch>
              <a:fillRect t="-1547" b="-1547"/>
            </a:stretch>
          </a:blipFill>
        </p:spPr>
        <p:txBody>
          <a:bodyPr/>
          <a:lstStyle/>
          <a:p>
            <a:endParaRPr lang="vi-VN"/>
          </a:p>
        </p:txBody>
      </p:sp>
      <p:sp>
        <p:nvSpPr>
          <p:cNvPr id="38" name="Freeform 38"/>
          <p:cNvSpPr/>
          <p:nvPr/>
        </p:nvSpPr>
        <p:spPr>
          <a:xfrm>
            <a:off x="8585206" y="3141278"/>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a:p>
        </p:txBody>
      </p:sp>
      <p:sp>
        <p:nvSpPr>
          <p:cNvPr id="39" name="Freeform 39"/>
          <p:cNvSpPr/>
          <p:nvPr/>
        </p:nvSpPr>
        <p:spPr>
          <a:xfrm>
            <a:off x="6084978" y="283465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8">
              <a:extLst>
                <a:ext uri="{96DAC541-7B7A-43D3-8B79-37D633B846F1}">
                  <asvg:svgBlip xmlns:asvg="http://schemas.microsoft.com/office/drawing/2016/SVG/main" r:embed="rId19"/>
                </a:ext>
              </a:extLst>
            </a:blip>
            <a:stretch>
              <a:fillRect t="-5326" b="-5326"/>
            </a:stretch>
          </a:blipFill>
        </p:spPr>
        <p:txBody>
          <a:bodyPr/>
          <a:lstStyle/>
          <a:p>
            <a:endParaRPr lang="vi-VN"/>
          </a:p>
        </p:txBody>
      </p:sp>
      <p:sp>
        <p:nvSpPr>
          <p:cNvPr id="40" name="Freeform 40"/>
          <p:cNvSpPr/>
          <p:nvPr/>
        </p:nvSpPr>
        <p:spPr>
          <a:xfrm>
            <a:off x="898825" y="6811025"/>
            <a:ext cx="1062750" cy="1062750"/>
          </a:xfrm>
          <a:custGeom>
            <a:avLst/>
            <a:gdLst/>
            <a:ahLst/>
            <a:cxnLst/>
            <a:rect l="l" t="t" r="r" b="b"/>
            <a:pathLst>
              <a:path w="1062750" h="1062750">
                <a:moveTo>
                  <a:pt x="0" y="0"/>
                </a:moveTo>
                <a:lnTo>
                  <a:pt x="1062750" y="0"/>
                </a:lnTo>
                <a:lnTo>
                  <a:pt x="1062750" y="1062750"/>
                </a:lnTo>
                <a:lnTo>
                  <a:pt x="0" y="10627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vi-V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5779015" y="1383181"/>
            <a:ext cx="5835253"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TIẾN ĐỘ DỰ ÁN</a:t>
            </a:r>
          </a:p>
        </p:txBody>
      </p:sp>
      <p:sp>
        <p:nvSpPr>
          <p:cNvPr id="18" name="Freeform 18"/>
          <p:cNvSpPr/>
          <p:nvPr/>
        </p:nvSpPr>
        <p:spPr>
          <a:xfrm>
            <a:off x="16064617"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9" name="Freeform 19"/>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0287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grpSp>
        <p:nvGrpSpPr>
          <p:cNvPr id="21" name="Group 21"/>
          <p:cNvGrpSpPr/>
          <p:nvPr/>
        </p:nvGrpSpPr>
        <p:grpSpPr>
          <a:xfrm>
            <a:off x="2591575" y="2462080"/>
            <a:ext cx="13104850" cy="6825443"/>
            <a:chOff x="0" y="0"/>
            <a:chExt cx="18277837" cy="9519707"/>
          </a:xfrm>
        </p:grpSpPr>
        <p:sp>
          <p:nvSpPr>
            <p:cNvPr id="22" name="Freeform 22"/>
            <p:cNvSpPr/>
            <p:nvPr/>
          </p:nvSpPr>
          <p:spPr>
            <a:xfrm>
              <a:off x="0" y="0"/>
              <a:ext cx="18277839" cy="9519666"/>
            </a:xfrm>
            <a:custGeom>
              <a:avLst/>
              <a:gdLst/>
              <a:ahLst/>
              <a:cxnLst/>
              <a:rect l="l" t="t" r="r" b="b"/>
              <a:pathLst>
                <a:path w="18277839" h="9519666">
                  <a:moveTo>
                    <a:pt x="0" y="0"/>
                  </a:moveTo>
                  <a:lnTo>
                    <a:pt x="18277839" y="0"/>
                  </a:lnTo>
                  <a:lnTo>
                    <a:pt x="18277839" y="9519666"/>
                  </a:lnTo>
                  <a:lnTo>
                    <a:pt x="0" y="9519666"/>
                  </a:lnTo>
                  <a:lnTo>
                    <a:pt x="0" y="0"/>
                  </a:lnTo>
                  <a:close/>
                </a:path>
              </a:pathLst>
            </a:custGeom>
            <a:blipFill>
              <a:blip r:embed="rId12"/>
              <a:stretch>
                <a:fillRect t="-35" b="-36"/>
              </a:stretch>
            </a:blipFill>
          </p:spPr>
          <p:txBody>
            <a:bodyPr/>
            <a:lstStyle/>
            <a:p>
              <a:endParaRPr lang="vi-VN"/>
            </a:p>
          </p:txBody>
        </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p:cNvSpPr/>
          <p:nvPr/>
        </p:nvSpPr>
        <p:spPr>
          <a:xfrm>
            <a:off x="8188783" y="3087059"/>
            <a:ext cx="8333042" cy="3145723"/>
          </a:xfrm>
          <a:custGeom>
            <a:avLst/>
            <a:gdLst/>
            <a:ahLst/>
            <a:cxnLst/>
            <a:rect l="l" t="t" r="r" b="b"/>
            <a:pathLst>
              <a:path w="8333042" h="3145723">
                <a:moveTo>
                  <a:pt x="0" y="0"/>
                </a:moveTo>
                <a:lnTo>
                  <a:pt x="8333042" y="0"/>
                </a:lnTo>
                <a:lnTo>
                  <a:pt x="8333042" y="3145723"/>
                </a:lnTo>
                <a:lnTo>
                  <a:pt x="0" y="3145723"/>
                </a:lnTo>
                <a:lnTo>
                  <a:pt x="0" y="0"/>
                </a:lnTo>
                <a:close/>
              </a:path>
            </a:pathLst>
          </a:custGeom>
          <a:blipFill>
            <a:blip r:embed="rId8"/>
            <a:stretch>
              <a:fillRect/>
            </a:stretch>
          </a:blipFill>
        </p:spPr>
        <p:txBody>
          <a:bodyPr/>
          <a:lstStyle/>
          <a:p>
            <a:endParaRPr lang="vi-VN"/>
          </a:p>
        </p:txBody>
      </p:sp>
      <p:graphicFrame>
        <p:nvGraphicFramePr>
          <p:cNvPr id="19" name="Object 19"/>
          <p:cNvGraphicFramePr/>
          <p:nvPr/>
        </p:nvGraphicFramePr>
        <p:xfrm>
          <a:off x="1028700" y="2487832"/>
          <a:ext cx="7261412" cy="8229600"/>
        </p:xfrm>
        <a:graphic>
          <a:graphicData uri="http://schemas.openxmlformats.org/presentationml/2006/ole">
            <mc:AlternateContent xmlns:mc="http://schemas.openxmlformats.org/markup-compatibility/2006">
              <mc:Choice xmlns:v="urn:schemas-microsoft-com:vml" Requires="v">
                <p:oleObj name="Worksheet" r:id="rId9" imgW="8902700" imgH="9867900" progId="Excel.Sheet.12">
                  <p:embed/>
                </p:oleObj>
              </mc:Choice>
              <mc:Fallback>
                <p:oleObj name="Worksheet" r:id="rId9" imgW="8902700" imgH="9867900" progId="Excel.Sheet.12">
                  <p:embed/>
                  <p:pic>
                    <p:nvPicPr>
                      <p:cNvPr id="0" name=""/>
                      <p:cNvPicPr/>
                      <p:nvPr/>
                    </p:nvPicPr>
                    <p:blipFill>
                      <a:blip r:embed="rId10"/>
                      <a:stretch>
                        <a:fillRect/>
                      </a:stretch>
                    </p:blipFill>
                    <p:spPr>
                      <a:xfrm>
                        <a:off x="1028700" y="2487832"/>
                        <a:ext cx="7261412" cy="8229600"/>
                      </a:xfrm>
                      <a:prstGeom prst="rect">
                        <a:avLst/>
                      </a:prstGeom>
                    </p:spPr>
                  </p:pic>
                </p:oleObj>
              </mc:Fallback>
            </mc:AlternateContent>
          </a:graphicData>
        </a:graphic>
      </p:graphicFrame>
      <p:sp>
        <p:nvSpPr>
          <p:cNvPr id="20" name="TextBox 20"/>
          <p:cNvSpPr txBox="1"/>
          <p:nvPr/>
        </p:nvSpPr>
        <p:spPr>
          <a:xfrm>
            <a:off x="5348105" y="1287932"/>
            <a:ext cx="7409140"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BẢNG - SƠ ĐỒ PERT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8" name="Freeform 18"/>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9" name="Freeform 19"/>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sp>
        <p:nvSpPr>
          <p:cNvPr id="20" name="Freeform 20"/>
          <p:cNvSpPr/>
          <p:nvPr/>
        </p:nvSpPr>
        <p:spPr>
          <a:xfrm>
            <a:off x="2631821" y="2834672"/>
            <a:ext cx="12860979" cy="6466524"/>
          </a:xfrm>
          <a:custGeom>
            <a:avLst/>
            <a:gdLst/>
            <a:ahLst/>
            <a:cxnLst/>
            <a:rect l="l" t="t" r="r" b="b"/>
            <a:pathLst>
              <a:path w="12860979" h="6466524">
                <a:moveTo>
                  <a:pt x="0" y="0"/>
                </a:moveTo>
                <a:lnTo>
                  <a:pt x="12860979" y="0"/>
                </a:lnTo>
                <a:lnTo>
                  <a:pt x="12860979" y="6466524"/>
                </a:lnTo>
                <a:lnTo>
                  <a:pt x="0" y="6466524"/>
                </a:lnTo>
                <a:lnTo>
                  <a:pt x="0" y="0"/>
                </a:lnTo>
                <a:close/>
              </a:path>
            </a:pathLst>
          </a:custGeom>
          <a:blipFill>
            <a:blip r:embed="rId12"/>
            <a:stretch>
              <a:fillRect/>
            </a:stretch>
          </a:blipFill>
        </p:spPr>
        <p:txBody>
          <a:bodyPr/>
          <a:lstStyle/>
          <a:p>
            <a:endParaRPr lang="vi-VN"/>
          </a:p>
        </p:txBody>
      </p:sp>
      <p:sp>
        <p:nvSpPr>
          <p:cNvPr id="21" name="TextBox 21"/>
          <p:cNvSpPr txBox="1"/>
          <p:nvPr/>
        </p:nvSpPr>
        <p:spPr>
          <a:xfrm>
            <a:off x="6459498" y="1568390"/>
            <a:ext cx="5369004"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ĐƯỜNG GĂNG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8" name="Freeform 18"/>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9" name="Freeform 19"/>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sp>
        <p:nvSpPr>
          <p:cNvPr id="20" name="Freeform 20"/>
          <p:cNvSpPr/>
          <p:nvPr/>
        </p:nvSpPr>
        <p:spPr>
          <a:xfrm>
            <a:off x="2031898" y="3015647"/>
            <a:ext cx="14590201" cy="2759980"/>
          </a:xfrm>
          <a:custGeom>
            <a:avLst/>
            <a:gdLst/>
            <a:ahLst/>
            <a:cxnLst/>
            <a:rect l="l" t="t" r="r" b="b"/>
            <a:pathLst>
              <a:path w="14590201" h="2759980">
                <a:moveTo>
                  <a:pt x="0" y="0"/>
                </a:moveTo>
                <a:lnTo>
                  <a:pt x="14590200" y="0"/>
                </a:lnTo>
                <a:lnTo>
                  <a:pt x="14590200" y="2759980"/>
                </a:lnTo>
                <a:lnTo>
                  <a:pt x="0" y="2759980"/>
                </a:lnTo>
                <a:lnTo>
                  <a:pt x="0" y="0"/>
                </a:lnTo>
                <a:close/>
              </a:path>
            </a:pathLst>
          </a:custGeom>
          <a:blipFill>
            <a:blip r:embed="rId12"/>
            <a:stretch>
              <a:fillRect/>
            </a:stretch>
          </a:blipFill>
        </p:spPr>
        <p:txBody>
          <a:bodyPr/>
          <a:lstStyle/>
          <a:p>
            <a:endParaRPr lang="vi-VN"/>
          </a:p>
        </p:txBody>
      </p:sp>
      <p:graphicFrame>
        <p:nvGraphicFramePr>
          <p:cNvPr id="21" name="Object 21"/>
          <p:cNvGraphicFramePr/>
          <p:nvPr/>
        </p:nvGraphicFramePr>
        <p:xfrm>
          <a:off x="731400" y="5966127"/>
          <a:ext cx="7543800" cy="3143250"/>
        </p:xfrm>
        <a:graphic>
          <a:graphicData uri="http://schemas.openxmlformats.org/presentationml/2006/ole">
            <mc:AlternateContent xmlns:mc="http://schemas.openxmlformats.org/markup-compatibility/2006">
              <mc:Choice xmlns:v="urn:schemas-microsoft-com:vml" Requires="v">
                <p:oleObj name="Worksheet" r:id="rId13" imgW="9042400" imgH="4648200" progId="Excel.Sheet.12">
                  <p:embed/>
                </p:oleObj>
              </mc:Choice>
              <mc:Fallback>
                <p:oleObj name="Worksheet" r:id="rId13" imgW="9042400" imgH="4648200" progId="Excel.Sheet.12">
                  <p:embed/>
                  <p:pic>
                    <p:nvPicPr>
                      <p:cNvPr id="0" name=""/>
                      <p:cNvPicPr/>
                      <p:nvPr/>
                    </p:nvPicPr>
                    <p:blipFill>
                      <a:blip r:embed="rId14"/>
                      <a:stretch>
                        <a:fillRect/>
                      </a:stretch>
                    </p:blipFill>
                    <p:spPr>
                      <a:xfrm>
                        <a:off x="731400" y="5966127"/>
                        <a:ext cx="7543800" cy="3143250"/>
                      </a:xfrm>
                      <a:prstGeom prst="rect">
                        <a:avLst/>
                      </a:prstGeom>
                    </p:spPr>
                  </p:pic>
                </p:oleObj>
              </mc:Fallback>
            </mc:AlternateContent>
          </a:graphicData>
        </a:graphic>
      </p:graphicFrame>
      <p:graphicFrame>
        <p:nvGraphicFramePr>
          <p:cNvPr id="22" name="Object 22"/>
          <p:cNvGraphicFramePr/>
          <p:nvPr/>
        </p:nvGraphicFramePr>
        <p:xfrm>
          <a:off x="6518878" y="5966127"/>
          <a:ext cx="7543800" cy="3771900"/>
        </p:xfrm>
        <a:graphic>
          <a:graphicData uri="http://schemas.openxmlformats.org/presentationml/2006/ole">
            <mc:AlternateContent xmlns:mc="http://schemas.openxmlformats.org/markup-compatibility/2006">
              <mc:Choice xmlns:v="urn:schemas-microsoft-com:vml" Requires="v">
                <p:oleObj name="Worksheet" r:id="rId15" imgW="9042400" imgH="5270500" progId="Excel.Sheet.12">
                  <p:embed/>
                </p:oleObj>
              </mc:Choice>
              <mc:Fallback>
                <p:oleObj name="Worksheet" r:id="rId15" imgW="9042400" imgH="5270500" progId="Excel.Sheet.12">
                  <p:embed/>
                  <p:pic>
                    <p:nvPicPr>
                      <p:cNvPr id="0" name=""/>
                      <p:cNvPicPr/>
                      <p:nvPr/>
                    </p:nvPicPr>
                    <p:blipFill>
                      <a:blip r:embed="rId16"/>
                      <a:stretch>
                        <a:fillRect/>
                      </a:stretch>
                    </p:blipFill>
                    <p:spPr>
                      <a:xfrm>
                        <a:off x="6518878" y="5966127"/>
                        <a:ext cx="7543800" cy="3771900"/>
                      </a:xfrm>
                      <a:prstGeom prst="rect">
                        <a:avLst/>
                      </a:prstGeom>
                    </p:spPr>
                  </p:pic>
                </p:oleObj>
              </mc:Fallback>
            </mc:AlternateContent>
          </a:graphicData>
        </a:graphic>
      </p:graphicFrame>
      <p:graphicFrame>
        <p:nvGraphicFramePr>
          <p:cNvPr id="23" name="Object 23"/>
          <p:cNvGraphicFramePr/>
          <p:nvPr/>
        </p:nvGraphicFramePr>
        <p:xfrm>
          <a:off x="12170093" y="6007165"/>
          <a:ext cx="7543800" cy="3771900"/>
        </p:xfrm>
        <a:graphic>
          <a:graphicData uri="http://schemas.openxmlformats.org/presentationml/2006/ole">
            <mc:AlternateContent xmlns:mc="http://schemas.openxmlformats.org/markup-compatibility/2006">
              <mc:Choice xmlns:v="urn:schemas-microsoft-com:vml" Requires="v">
                <p:oleObj name="Worksheet" r:id="rId17" imgW="9042400" imgH="5270500" progId="Excel.Sheet.12">
                  <p:embed/>
                </p:oleObj>
              </mc:Choice>
              <mc:Fallback>
                <p:oleObj name="Worksheet" r:id="rId17" imgW="9042400" imgH="5270500" progId="Excel.Sheet.12">
                  <p:embed/>
                  <p:pic>
                    <p:nvPicPr>
                      <p:cNvPr id="0" name=""/>
                      <p:cNvPicPr/>
                      <p:nvPr/>
                    </p:nvPicPr>
                    <p:blipFill>
                      <a:blip r:embed="rId18"/>
                      <a:stretch>
                        <a:fillRect/>
                      </a:stretch>
                    </p:blipFill>
                    <p:spPr>
                      <a:xfrm>
                        <a:off x="12170093" y="6007165"/>
                        <a:ext cx="7543800" cy="3771900"/>
                      </a:xfrm>
                      <a:prstGeom prst="rect">
                        <a:avLst/>
                      </a:prstGeom>
                    </p:spPr>
                  </p:pic>
                </p:oleObj>
              </mc:Fallback>
            </mc:AlternateContent>
          </a:graphicData>
        </a:graphic>
      </p:graphicFrame>
      <p:sp>
        <p:nvSpPr>
          <p:cNvPr id="24" name="TextBox 24"/>
          <p:cNvSpPr txBox="1"/>
          <p:nvPr/>
        </p:nvSpPr>
        <p:spPr>
          <a:xfrm>
            <a:off x="5041344" y="1568390"/>
            <a:ext cx="8205311"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BẢNG - ĐƯỜNG GĂNG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8" name="Freeform 18"/>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9" name="Freeform 19"/>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sp>
        <p:nvSpPr>
          <p:cNvPr id="20" name="Freeform 20"/>
          <p:cNvSpPr/>
          <p:nvPr/>
        </p:nvSpPr>
        <p:spPr>
          <a:xfrm>
            <a:off x="8732936" y="3366110"/>
            <a:ext cx="7194827" cy="3920776"/>
          </a:xfrm>
          <a:custGeom>
            <a:avLst/>
            <a:gdLst/>
            <a:ahLst/>
            <a:cxnLst/>
            <a:rect l="l" t="t" r="r" b="b"/>
            <a:pathLst>
              <a:path w="7194827" h="3920776">
                <a:moveTo>
                  <a:pt x="0" y="0"/>
                </a:moveTo>
                <a:lnTo>
                  <a:pt x="7194826" y="0"/>
                </a:lnTo>
                <a:lnTo>
                  <a:pt x="7194826" y="3920776"/>
                </a:lnTo>
                <a:lnTo>
                  <a:pt x="0" y="3920776"/>
                </a:lnTo>
                <a:lnTo>
                  <a:pt x="0" y="0"/>
                </a:lnTo>
                <a:close/>
              </a:path>
            </a:pathLst>
          </a:custGeom>
          <a:blipFill>
            <a:blip r:embed="rId12"/>
            <a:stretch>
              <a:fillRect/>
            </a:stretch>
          </a:blipFill>
        </p:spPr>
        <p:txBody>
          <a:bodyPr/>
          <a:lstStyle/>
          <a:p>
            <a:endParaRPr lang="vi-VN"/>
          </a:p>
        </p:txBody>
      </p:sp>
      <p:sp>
        <p:nvSpPr>
          <p:cNvPr id="21" name="TextBox 21"/>
          <p:cNvSpPr txBox="1"/>
          <p:nvPr/>
        </p:nvSpPr>
        <p:spPr>
          <a:xfrm>
            <a:off x="6239681" y="1637600"/>
            <a:ext cx="5808638"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CHI PHÍ DỰ ÁN</a:t>
            </a:r>
          </a:p>
        </p:txBody>
      </p:sp>
      <p:sp>
        <p:nvSpPr>
          <p:cNvPr id="22" name="TextBox 22"/>
          <p:cNvSpPr txBox="1"/>
          <p:nvPr/>
        </p:nvSpPr>
        <p:spPr>
          <a:xfrm>
            <a:off x="1622617" y="4187222"/>
            <a:ext cx="7302736" cy="2635098"/>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Tổng chi phí (Baseline Cost): 65.760.000 đ</a:t>
            </a:r>
          </a:p>
          <a:p>
            <a:pPr marL="518160" lvl="1" indent="-259080" algn="l">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Chi phí đã dùng (Actual Cost): 2.880.000 đ</a:t>
            </a:r>
          </a:p>
          <a:p>
            <a:pPr marL="518160" lvl="1" indent="-259080" algn="l">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Chi phí còn lại (Remaining Cost): 62.880.000 đ</a:t>
            </a:r>
          </a:p>
          <a:p>
            <a:pPr marL="518160" lvl="1" indent="-259080" algn="l">
              <a:lnSpc>
                <a:spcPts val="3360"/>
              </a:lnSpc>
              <a:buFont typeface="Arial"/>
              <a:buChar char="•"/>
            </a:pPr>
            <a:r>
              <a:rPr lang="en-US" sz="2400" b="1">
                <a:solidFill>
                  <a:srgbClr val="000000"/>
                </a:solidFill>
                <a:latin typeface="Times New Roman Bold"/>
                <a:ea typeface="Times New Roman Bold"/>
                <a:cs typeface="Times New Roman Bold"/>
                <a:sym typeface="Times New Roman Bold"/>
              </a:rPr>
              <a:t>Đơn giá nhân lực: 60.000 đ/giờ</a:t>
            </a:r>
          </a:p>
          <a:p>
            <a:pPr marL="518160" lvl="1" indent="-259080" algn="l">
              <a:lnSpc>
                <a:spcPts val="3360"/>
              </a:lnSpc>
              <a:buFont typeface="Arial"/>
              <a:buChar char="•"/>
            </a:pPr>
            <a:r>
              <a:rPr lang="en-US" sz="2400" b="1">
                <a:solidFill>
                  <a:srgbClr val="000000"/>
                </a:solidFill>
                <a:latin typeface="Times New Roman Bold"/>
                <a:ea typeface="Times New Roman Bold"/>
                <a:cs typeface="Times New Roman Bold"/>
                <a:sym typeface="Times New Roman Bold"/>
              </a:rPr>
              <a:t>Tổng khối lượng công việc: 1.096 giờ</a:t>
            </a:r>
          </a:p>
          <a:p>
            <a:pPr algn="l">
              <a:lnSpc>
                <a:spcPts val="4352"/>
              </a:lnSpc>
            </a:pPr>
            <a:endParaRPr lang="en-US" sz="2400" b="1">
              <a:solidFill>
                <a:srgbClr val="000000"/>
              </a:solidFill>
              <a:latin typeface="Times New Roman Bold"/>
              <a:ea typeface="Times New Roman Bold"/>
              <a:cs typeface="Times New Roman Bold"/>
              <a:sym typeface="Times New Roman Bold"/>
            </a:endParaRPr>
          </a:p>
        </p:txBody>
      </p:sp>
      <p:sp>
        <p:nvSpPr>
          <p:cNvPr id="23" name="TextBox 23"/>
          <p:cNvSpPr txBox="1"/>
          <p:nvPr/>
        </p:nvSpPr>
        <p:spPr>
          <a:xfrm>
            <a:off x="864149" y="7772661"/>
            <a:ext cx="17423851" cy="474345"/>
          </a:xfrm>
          <a:prstGeom prst="rect">
            <a:avLst/>
          </a:prstGeom>
        </p:spPr>
        <p:txBody>
          <a:bodyPr lIns="0" tIns="0" rIns="0" bIns="0" rtlCol="0" anchor="t">
            <a:spAutoFit/>
          </a:bodyPr>
          <a:lstStyle/>
          <a:p>
            <a:pPr algn="ctr">
              <a:lnSpc>
                <a:spcPts val="3779"/>
              </a:lnSpc>
            </a:pPr>
            <a:r>
              <a:rPr lang="en-US" sz="2700" b="1">
                <a:solidFill>
                  <a:srgbClr val="000000"/>
                </a:solidFill>
                <a:latin typeface="Times New Roman Bold"/>
                <a:ea typeface="Times New Roman Bold"/>
                <a:cs typeface="Times New Roman Bold"/>
                <a:sym typeface="Times New Roman Bold"/>
              </a:rPr>
              <a:t>Dự án đang theo đúng ngân sách, chưa phát sinh vượt chi phí.</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2925600" y="1668900"/>
            <a:ext cx="12801600" cy="7315200"/>
            <a:chOff x="0" y="0"/>
            <a:chExt cx="17068800" cy="9753600"/>
          </a:xfrm>
        </p:grpSpPr>
        <p:sp>
          <p:nvSpPr>
            <p:cNvPr id="5" name="Freeform 5"/>
            <p:cNvSpPr/>
            <p:nvPr/>
          </p:nvSpPr>
          <p:spPr>
            <a:xfrm>
              <a:off x="0" y="0"/>
              <a:ext cx="17068800" cy="9753600"/>
            </a:xfrm>
            <a:custGeom>
              <a:avLst/>
              <a:gdLst/>
              <a:ahLst/>
              <a:cxnLst/>
              <a:rect l="l" t="t" r="r" b="b"/>
              <a:pathLst>
                <a:path w="17068800" h="9753600">
                  <a:moveTo>
                    <a:pt x="0" y="0"/>
                  </a:moveTo>
                  <a:lnTo>
                    <a:pt x="17068800" y="0"/>
                  </a:lnTo>
                  <a:lnTo>
                    <a:pt x="17068800" y="9753600"/>
                  </a:lnTo>
                  <a:lnTo>
                    <a:pt x="0" y="9753600"/>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2742600" y="1457325"/>
            <a:ext cx="12830175" cy="7372350"/>
          </a:xfrm>
          <a:custGeom>
            <a:avLst/>
            <a:gdLst/>
            <a:ahLst/>
            <a:cxnLst/>
            <a:rect l="l" t="t" r="r" b="b"/>
            <a:pathLst>
              <a:path w="12830175" h="7372350">
                <a:moveTo>
                  <a:pt x="0" y="0"/>
                </a:moveTo>
                <a:lnTo>
                  <a:pt x="12830175" y="0"/>
                </a:lnTo>
                <a:lnTo>
                  <a:pt x="12830175" y="7372350"/>
                </a:lnTo>
                <a:lnTo>
                  <a:pt x="0" y="7372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5277">
            <a:off x="2704437" y="2198250"/>
            <a:ext cx="12879127" cy="19050"/>
            <a:chOff x="0" y="0"/>
            <a:chExt cx="17172169" cy="25400"/>
          </a:xfrm>
        </p:grpSpPr>
        <p:sp>
          <p:nvSpPr>
            <p:cNvPr id="8" name="Freeform 8"/>
            <p:cNvSpPr/>
            <p:nvPr/>
          </p:nvSpPr>
          <p:spPr>
            <a:xfrm>
              <a:off x="0" y="0"/>
              <a:ext cx="17172178" cy="25400"/>
            </a:xfrm>
            <a:custGeom>
              <a:avLst/>
              <a:gdLst/>
              <a:ahLst/>
              <a:cxnLst/>
              <a:rect l="l" t="t" r="r" b="b"/>
              <a:pathLst>
                <a:path w="17172178" h="25400">
                  <a:moveTo>
                    <a:pt x="12700" y="0"/>
                  </a:moveTo>
                  <a:lnTo>
                    <a:pt x="17159478" y="0"/>
                  </a:lnTo>
                  <a:cubicBezTo>
                    <a:pt x="17166464" y="0"/>
                    <a:pt x="17172178" y="5715"/>
                    <a:pt x="17172178" y="12700"/>
                  </a:cubicBezTo>
                  <a:cubicBezTo>
                    <a:pt x="17172178" y="19685"/>
                    <a:pt x="17166464" y="25400"/>
                    <a:pt x="1715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4870663" y="1832526"/>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4870663" y="1832526"/>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4327325" y="1640001"/>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12367">
            <a:off x="13615582" y="2015526"/>
            <a:ext cx="496632" cy="19050"/>
            <a:chOff x="0" y="0"/>
            <a:chExt cx="662176" cy="25400"/>
          </a:xfrm>
        </p:grpSpPr>
        <p:sp>
          <p:nvSpPr>
            <p:cNvPr id="16" name="Freeform 16"/>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0045450" y="2852300"/>
            <a:ext cx="7315180" cy="696694"/>
          </a:xfrm>
          <a:custGeom>
            <a:avLst/>
            <a:gdLst/>
            <a:ahLst/>
            <a:cxnLst/>
            <a:rect l="l" t="t" r="r" b="b"/>
            <a:pathLst>
              <a:path w="7315180" h="696694">
                <a:moveTo>
                  <a:pt x="0" y="0"/>
                </a:moveTo>
                <a:lnTo>
                  <a:pt x="7315180" y="0"/>
                </a:lnTo>
                <a:lnTo>
                  <a:pt x="7315180" y="696694"/>
                </a:lnTo>
                <a:lnTo>
                  <a:pt x="0" y="696694"/>
                </a:lnTo>
                <a:lnTo>
                  <a:pt x="0" y="0"/>
                </a:lnTo>
                <a:close/>
              </a:path>
            </a:pathLst>
          </a:custGeom>
          <a:blipFill>
            <a:blip r:embed="rId6">
              <a:extLst>
                <a:ext uri="{96DAC541-7B7A-43D3-8B79-37D633B846F1}">
                  <asvg:svgBlip xmlns:asvg="http://schemas.microsoft.com/office/drawing/2016/SVG/main" r:embed="rId7"/>
                </a:ext>
              </a:extLst>
            </a:blip>
            <a:stretch>
              <a:fillRect t="-585" b="-585"/>
            </a:stretch>
          </a:blipFill>
        </p:spPr>
        <p:txBody>
          <a:bodyPr/>
          <a:lstStyle/>
          <a:p>
            <a:endParaRPr lang="vi-VN"/>
          </a:p>
        </p:txBody>
      </p:sp>
      <p:sp>
        <p:nvSpPr>
          <p:cNvPr id="18" name="Freeform 18"/>
          <p:cNvSpPr/>
          <p:nvPr/>
        </p:nvSpPr>
        <p:spPr>
          <a:xfrm>
            <a:off x="14630399" y="3936501"/>
            <a:ext cx="2743192" cy="1206990"/>
          </a:xfrm>
          <a:custGeom>
            <a:avLst/>
            <a:gdLst/>
            <a:ahLst/>
            <a:cxnLst/>
            <a:rect l="l" t="t" r="r" b="b"/>
            <a:pathLst>
              <a:path w="2743192" h="1206990">
                <a:moveTo>
                  <a:pt x="0" y="0"/>
                </a:moveTo>
                <a:lnTo>
                  <a:pt x="2743192" y="0"/>
                </a:lnTo>
                <a:lnTo>
                  <a:pt x="2743192" y="1206990"/>
                </a:lnTo>
                <a:lnTo>
                  <a:pt x="0" y="1206990"/>
                </a:lnTo>
                <a:lnTo>
                  <a:pt x="0" y="0"/>
                </a:lnTo>
                <a:close/>
              </a:path>
            </a:pathLst>
          </a:custGeom>
          <a:blipFill>
            <a:blip r:embed="rId8">
              <a:extLst>
                <a:ext uri="{96DAC541-7B7A-43D3-8B79-37D633B846F1}">
                  <asvg:svgBlip xmlns:asvg="http://schemas.microsoft.com/office/drawing/2016/SVG/main" r:embed="rId9"/>
                </a:ext>
              </a:extLst>
            </a:blip>
            <a:stretch>
              <a:fillRect t="-111" b="-111"/>
            </a:stretch>
          </a:blipFill>
        </p:spPr>
        <p:txBody>
          <a:bodyPr/>
          <a:lstStyle/>
          <a:p>
            <a:endParaRPr lang="vi-VN"/>
          </a:p>
        </p:txBody>
      </p:sp>
      <p:grpSp>
        <p:nvGrpSpPr>
          <p:cNvPr id="19" name="Group 19"/>
          <p:cNvGrpSpPr/>
          <p:nvPr/>
        </p:nvGrpSpPr>
        <p:grpSpPr>
          <a:xfrm>
            <a:off x="1613200" y="728548"/>
            <a:ext cx="3657600" cy="3657600"/>
            <a:chOff x="0" y="0"/>
            <a:chExt cx="4876800" cy="4876800"/>
          </a:xfrm>
        </p:grpSpPr>
        <p:sp>
          <p:nvSpPr>
            <p:cNvPr id="20" name="Freeform 20"/>
            <p:cNvSpPr/>
            <p:nvPr/>
          </p:nvSpPr>
          <p:spPr>
            <a:xfrm>
              <a:off x="0" y="0"/>
              <a:ext cx="4876800" cy="4876800"/>
            </a:xfrm>
            <a:custGeom>
              <a:avLst/>
              <a:gdLst/>
              <a:ahLst/>
              <a:cxnLst/>
              <a:rect l="l" t="t" r="r" b="b"/>
              <a:pathLst>
                <a:path w="4876800" h="4876800">
                  <a:moveTo>
                    <a:pt x="0" y="0"/>
                  </a:moveTo>
                  <a:lnTo>
                    <a:pt x="4876800" y="0"/>
                  </a:lnTo>
                  <a:lnTo>
                    <a:pt x="4876800" y="4876800"/>
                  </a:lnTo>
                  <a:lnTo>
                    <a:pt x="0" y="4876800"/>
                  </a:lnTo>
                </a:path>
              </a:pathLst>
            </a:custGeom>
            <a:solidFill>
              <a:srgbClr val="000000"/>
            </a:solidFill>
            <a:ln w="12700">
              <a:solidFill>
                <a:srgbClr val="000000"/>
              </a:solidFill>
            </a:ln>
          </p:spPr>
          <p:txBody>
            <a:bodyPr/>
            <a:lstStyle/>
            <a:p>
              <a:endParaRPr lang="vi-VN"/>
            </a:p>
          </p:txBody>
        </p:sp>
      </p:grpSp>
      <p:sp>
        <p:nvSpPr>
          <p:cNvPr id="21" name="Freeform 21"/>
          <p:cNvSpPr/>
          <p:nvPr/>
        </p:nvSpPr>
        <p:spPr>
          <a:xfrm>
            <a:off x="1430200" y="519823"/>
            <a:ext cx="3686175" cy="3714750"/>
          </a:xfrm>
          <a:custGeom>
            <a:avLst/>
            <a:gdLst/>
            <a:ahLst/>
            <a:cxnLst/>
            <a:rect l="l" t="t" r="r" b="b"/>
            <a:pathLst>
              <a:path w="3686175" h="3714750">
                <a:moveTo>
                  <a:pt x="0" y="0"/>
                </a:moveTo>
                <a:lnTo>
                  <a:pt x="3686175" y="0"/>
                </a:lnTo>
                <a:lnTo>
                  <a:pt x="3686175" y="3714750"/>
                </a:lnTo>
                <a:lnTo>
                  <a:pt x="0" y="37147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nvGrpSpPr>
          <p:cNvPr id="22" name="Group 22"/>
          <p:cNvGrpSpPr/>
          <p:nvPr/>
        </p:nvGrpSpPr>
        <p:grpSpPr>
          <a:xfrm rot="53047">
            <a:off x="1397584" y="1256550"/>
            <a:ext cx="3722841" cy="19050"/>
            <a:chOff x="0" y="0"/>
            <a:chExt cx="4963788" cy="25400"/>
          </a:xfrm>
        </p:grpSpPr>
        <p:sp>
          <p:nvSpPr>
            <p:cNvPr id="23" name="Freeform 23"/>
            <p:cNvSpPr/>
            <p:nvPr/>
          </p:nvSpPr>
          <p:spPr>
            <a:xfrm>
              <a:off x="0" y="0"/>
              <a:ext cx="4963795" cy="25400"/>
            </a:xfrm>
            <a:custGeom>
              <a:avLst/>
              <a:gdLst/>
              <a:ahLst/>
              <a:cxnLst/>
              <a:rect l="l" t="t" r="r" b="b"/>
              <a:pathLst>
                <a:path w="4963795" h="25400">
                  <a:moveTo>
                    <a:pt x="12700" y="0"/>
                  </a:moveTo>
                  <a:lnTo>
                    <a:pt x="4951095" y="0"/>
                  </a:lnTo>
                  <a:cubicBezTo>
                    <a:pt x="4958080" y="0"/>
                    <a:pt x="4963795" y="5715"/>
                    <a:pt x="4963795" y="12700"/>
                  </a:cubicBezTo>
                  <a:cubicBezTo>
                    <a:pt x="4963795" y="19685"/>
                    <a:pt x="4958080" y="25400"/>
                    <a:pt x="495109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4" name="Group 24"/>
          <p:cNvGrpSpPr/>
          <p:nvPr/>
        </p:nvGrpSpPr>
        <p:grpSpPr>
          <a:xfrm rot="2699999">
            <a:off x="4410163" y="891876"/>
            <a:ext cx="617474" cy="19050"/>
            <a:chOff x="0" y="0"/>
            <a:chExt cx="823299" cy="25400"/>
          </a:xfrm>
        </p:grpSpPr>
        <p:sp>
          <p:nvSpPr>
            <p:cNvPr id="25" name="Freeform 25"/>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6" name="Group 26"/>
          <p:cNvGrpSpPr/>
          <p:nvPr/>
        </p:nvGrpSpPr>
        <p:grpSpPr>
          <a:xfrm rot="2700000">
            <a:off x="4410163" y="891876"/>
            <a:ext cx="617474" cy="19050"/>
            <a:chOff x="0" y="0"/>
            <a:chExt cx="823299" cy="25400"/>
          </a:xfrm>
        </p:grpSpPr>
        <p:sp>
          <p:nvSpPr>
            <p:cNvPr id="27" name="Freeform 27"/>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8" name="Group 28"/>
          <p:cNvGrpSpPr/>
          <p:nvPr/>
        </p:nvGrpSpPr>
        <p:grpSpPr>
          <a:xfrm>
            <a:off x="3874325" y="706551"/>
            <a:ext cx="415957" cy="415957"/>
            <a:chOff x="0" y="0"/>
            <a:chExt cx="554609" cy="554609"/>
          </a:xfrm>
        </p:grpSpPr>
        <p:sp>
          <p:nvSpPr>
            <p:cNvPr id="29" name="Freeform 29"/>
            <p:cNvSpPr/>
            <p:nvPr/>
          </p:nvSpPr>
          <p:spPr>
            <a:xfrm>
              <a:off x="0" y="0"/>
              <a:ext cx="554609" cy="554609"/>
            </a:xfrm>
            <a:custGeom>
              <a:avLst/>
              <a:gdLst/>
              <a:ahLst/>
              <a:cxnLst/>
              <a:rect l="l" t="t" r="r" b="b"/>
              <a:pathLst>
                <a:path w="554609" h="554609">
                  <a:moveTo>
                    <a:pt x="38100" y="0"/>
                  </a:moveTo>
                  <a:lnTo>
                    <a:pt x="516509" y="0"/>
                  </a:lnTo>
                  <a:cubicBezTo>
                    <a:pt x="537591" y="0"/>
                    <a:pt x="554609" y="17018"/>
                    <a:pt x="554609" y="38100"/>
                  </a:cubicBezTo>
                  <a:lnTo>
                    <a:pt x="554609" y="516509"/>
                  </a:lnTo>
                  <a:cubicBezTo>
                    <a:pt x="554609" y="537591"/>
                    <a:pt x="537591" y="554609"/>
                    <a:pt x="516509" y="554609"/>
                  </a:cubicBezTo>
                  <a:lnTo>
                    <a:pt x="38100" y="554609"/>
                  </a:lnTo>
                  <a:cubicBezTo>
                    <a:pt x="17018" y="554609"/>
                    <a:pt x="0" y="537591"/>
                    <a:pt x="0" y="516509"/>
                  </a:cubicBezTo>
                  <a:lnTo>
                    <a:pt x="0" y="38100"/>
                  </a:lnTo>
                  <a:cubicBezTo>
                    <a:pt x="0" y="17018"/>
                    <a:pt x="17018" y="0"/>
                    <a:pt x="38100" y="0"/>
                  </a:cubicBezTo>
                  <a:moveTo>
                    <a:pt x="38100" y="76200"/>
                  </a:moveTo>
                  <a:lnTo>
                    <a:pt x="38100" y="38100"/>
                  </a:lnTo>
                  <a:lnTo>
                    <a:pt x="76200" y="38100"/>
                  </a:lnTo>
                  <a:lnTo>
                    <a:pt x="76200" y="516509"/>
                  </a:lnTo>
                  <a:lnTo>
                    <a:pt x="38100" y="516509"/>
                  </a:lnTo>
                  <a:lnTo>
                    <a:pt x="38100" y="478409"/>
                  </a:lnTo>
                  <a:lnTo>
                    <a:pt x="516509" y="478409"/>
                  </a:lnTo>
                  <a:lnTo>
                    <a:pt x="516509" y="516509"/>
                  </a:lnTo>
                  <a:lnTo>
                    <a:pt x="478409" y="516509"/>
                  </a:lnTo>
                  <a:lnTo>
                    <a:pt x="478409" y="38100"/>
                  </a:lnTo>
                  <a:lnTo>
                    <a:pt x="516509" y="38100"/>
                  </a:lnTo>
                  <a:lnTo>
                    <a:pt x="516509" y="76200"/>
                  </a:lnTo>
                  <a:lnTo>
                    <a:pt x="38100" y="76200"/>
                  </a:lnTo>
                  <a:close/>
                </a:path>
              </a:pathLst>
            </a:custGeom>
            <a:solidFill>
              <a:srgbClr val="000000"/>
            </a:solidFill>
            <a:ln w="12700">
              <a:solidFill>
                <a:srgbClr val="000000"/>
              </a:solidFill>
            </a:ln>
          </p:spPr>
          <p:txBody>
            <a:bodyPr/>
            <a:lstStyle/>
            <a:p>
              <a:endParaRPr lang="vi-VN"/>
            </a:p>
          </p:txBody>
        </p:sp>
      </p:grpSp>
      <p:grpSp>
        <p:nvGrpSpPr>
          <p:cNvPr id="30" name="Group 30"/>
          <p:cNvGrpSpPr/>
          <p:nvPr/>
        </p:nvGrpSpPr>
        <p:grpSpPr>
          <a:xfrm rot="412367">
            <a:off x="3171882" y="1074876"/>
            <a:ext cx="496632" cy="19050"/>
            <a:chOff x="0" y="0"/>
            <a:chExt cx="662176" cy="25400"/>
          </a:xfrm>
        </p:grpSpPr>
        <p:sp>
          <p:nvSpPr>
            <p:cNvPr id="31" name="Freeform 31"/>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32" name="Group 32"/>
          <p:cNvGrpSpPr/>
          <p:nvPr/>
        </p:nvGrpSpPr>
        <p:grpSpPr>
          <a:xfrm>
            <a:off x="1712100" y="1362056"/>
            <a:ext cx="3006800" cy="2750344"/>
            <a:chOff x="0" y="0"/>
            <a:chExt cx="4009067" cy="3667125"/>
          </a:xfrm>
        </p:grpSpPr>
        <p:sp>
          <p:nvSpPr>
            <p:cNvPr id="33" name="Freeform 33"/>
            <p:cNvSpPr/>
            <p:nvPr/>
          </p:nvSpPr>
          <p:spPr>
            <a:xfrm>
              <a:off x="0" y="0"/>
              <a:ext cx="4009067" cy="3667125"/>
            </a:xfrm>
            <a:custGeom>
              <a:avLst/>
              <a:gdLst/>
              <a:ahLst/>
              <a:cxnLst/>
              <a:rect l="l" t="t" r="r" b="b"/>
              <a:pathLst>
                <a:path w="4009067" h="3667125">
                  <a:moveTo>
                    <a:pt x="0" y="0"/>
                  </a:moveTo>
                  <a:lnTo>
                    <a:pt x="4009067" y="0"/>
                  </a:lnTo>
                  <a:lnTo>
                    <a:pt x="4009067" y="3667125"/>
                  </a:lnTo>
                  <a:lnTo>
                    <a:pt x="0" y="3667125"/>
                  </a:lnTo>
                  <a:close/>
                </a:path>
              </a:pathLst>
            </a:custGeom>
            <a:solidFill>
              <a:srgbClr val="000000">
                <a:alpha val="0"/>
              </a:srgbClr>
            </a:solidFill>
          </p:spPr>
          <p:txBody>
            <a:bodyPr/>
            <a:lstStyle/>
            <a:p>
              <a:endParaRPr lang="vi-VN"/>
            </a:p>
          </p:txBody>
        </p:sp>
        <p:sp>
          <p:nvSpPr>
            <p:cNvPr id="34" name="TextBox 34"/>
            <p:cNvSpPr txBox="1"/>
            <p:nvPr/>
          </p:nvSpPr>
          <p:spPr>
            <a:xfrm>
              <a:off x="0" y="-9525"/>
              <a:ext cx="4009067" cy="3676650"/>
            </a:xfrm>
            <a:prstGeom prst="rect">
              <a:avLst/>
            </a:prstGeom>
          </p:spPr>
          <p:txBody>
            <a:bodyPr lIns="0" tIns="0" rIns="0" bIns="0" rtlCol="0" anchor="ctr"/>
            <a:lstStyle/>
            <a:p>
              <a:pPr algn="ctr">
                <a:lnSpc>
                  <a:spcPts val="16800"/>
                </a:lnSpc>
              </a:pPr>
              <a:r>
                <a:rPr lang="en-US" sz="14000" b="1">
                  <a:solidFill>
                    <a:srgbClr val="000000"/>
                  </a:solidFill>
                  <a:latin typeface="Rubik Bold"/>
                  <a:ea typeface="Rubik Bold"/>
                  <a:cs typeface="Rubik Bold"/>
                  <a:sym typeface="Rubik Bold"/>
                </a:rPr>
                <a:t>04</a:t>
              </a:r>
            </a:p>
          </p:txBody>
        </p:sp>
      </p:grpSp>
      <p:sp>
        <p:nvSpPr>
          <p:cNvPr id="35" name="TextBox 35"/>
          <p:cNvSpPr txBox="1"/>
          <p:nvPr/>
        </p:nvSpPr>
        <p:spPr>
          <a:xfrm>
            <a:off x="4933593" y="4843348"/>
            <a:ext cx="8420814" cy="2143125"/>
          </a:xfrm>
          <a:prstGeom prst="rect">
            <a:avLst/>
          </a:prstGeom>
        </p:spPr>
        <p:txBody>
          <a:bodyPr lIns="0" tIns="0" rIns="0" bIns="0" rtlCol="0" anchor="t">
            <a:spAutoFit/>
          </a:bodyPr>
          <a:lstStyle/>
          <a:p>
            <a:pPr algn="ctr">
              <a:lnSpc>
                <a:spcPts val="8399"/>
              </a:lnSpc>
            </a:pPr>
            <a:r>
              <a:rPr lang="en-US" sz="6999" b="1">
                <a:solidFill>
                  <a:srgbClr val="000000"/>
                </a:solidFill>
                <a:latin typeface="Times New Roman Bold"/>
                <a:ea typeface="Times New Roman Bold"/>
                <a:cs typeface="Times New Roman Bold"/>
                <a:sym typeface="Times New Roman Bold"/>
              </a:rPr>
              <a:t>KẾT QUẢ MÔ HÌNH</a:t>
            </a:r>
          </a:p>
          <a:p>
            <a:pPr algn="ctr">
              <a:lnSpc>
                <a:spcPts val="8399"/>
              </a:lnSpc>
            </a:pPr>
            <a:r>
              <a:rPr lang="en-US" sz="6999" b="1">
                <a:solidFill>
                  <a:srgbClr val="000000"/>
                </a:solidFill>
                <a:latin typeface="Times New Roman Bold"/>
                <a:ea typeface="Times New Roman Bold"/>
                <a:cs typeface="Times New Roman Bold"/>
                <a:sym typeface="Times New Roman Bold"/>
              </a:rPr>
              <a:t>&amp; DEMO</a:t>
            </a:r>
          </a:p>
        </p:txBody>
      </p:sp>
      <p:sp>
        <p:nvSpPr>
          <p:cNvPr id="36" name="Freeform 36"/>
          <p:cNvSpPr/>
          <p:nvPr/>
        </p:nvSpPr>
        <p:spPr>
          <a:xfrm>
            <a:off x="903553" y="8187457"/>
            <a:ext cx="1053295" cy="1053295"/>
          </a:xfrm>
          <a:custGeom>
            <a:avLst/>
            <a:gdLst/>
            <a:ahLst/>
            <a:cxnLst/>
            <a:rect l="l" t="t" r="r" b="b"/>
            <a:pathLst>
              <a:path w="1053295" h="1053295">
                <a:moveTo>
                  <a:pt x="0" y="0"/>
                </a:moveTo>
                <a:lnTo>
                  <a:pt x="1053295" y="0"/>
                </a:lnTo>
                <a:lnTo>
                  <a:pt x="1053295" y="1053295"/>
                </a:lnTo>
                <a:lnTo>
                  <a:pt x="0" y="10532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37" name="Freeform 37"/>
          <p:cNvSpPr/>
          <p:nvPr/>
        </p:nvSpPr>
        <p:spPr>
          <a:xfrm>
            <a:off x="7656916" y="3442934"/>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4">
              <a:extLst>
                <a:ext uri="{96DAC541-7B7A-43D3-8B79-37D633B846F1}">
                  <asvg:svgBlip xmlns:asvg="http://schemas.microsoft.com/office/drawing/2016/SVG/main" r:embed="rId15"/>
                </a:ext>
              </a:extLst>
            </a:blip>
            <a:stretch>
              <a:fillRect t="-1547" b="-1547"/>
            </a:stretch>
          </a:blipFill>
        </p:spPr>
        <p:txBody>
          <a:bodyPr/>
          <a:lstStyle/>
          <a:p>
            <a:endParaRPr lang="vi-VN"/>
          </a:p>
        </p:txBody>
      </p:sp>
      <p:sp>
        <p:nvSpPr>
          <p:cNvPr id="38" name="Freeform 38"/>
          <p:cNvSpPr/>
          <p:nvPr/>
        </p:nvSpPr>
        <p:spPr>
          <a:xfrm>
            <a:off x="8585206" y="3141278"/>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a:p>
        </p:txBody>
      </p:sp>
      <p:sp>
        <p:nvSpPr>
          <p:cNvPr id="39" name="Freeform 39"/>
          <p:cNvSpPr/>
          <p:nvPr/>
        </p:nvSpPr>
        <p:spPr>
          <a:xfrm>
            <a:off x="6084978" y="283465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8">
              <a:extLst>
                <a:ext uri="{96DAC541-7B7A-43D3-8B79-37D633B846F1}">
                  <asvg:svgBlip xmlns:asvg="http://schemas.microsoft.com/office/drawing/2016/SVG/main" r:embed="rId19"/>
                </a:ext>
              </a:extLst>
            </a:blip>
            <a:stretch>
              <a:fillRect t="-5326" b="-5326"/>
            </a:stretch>
          </a:blipFill>
        </p:spPr>
        <p:txBody>
          <a:bodyPr/>
          <a:lstStyle/>
          <a:p>
            <a:endParaRPr lang="vi-VN"/>
          </a:p>
        </p:txBody>
      </p:sp>
      <p:sp>
        <p:nvSpPr>
          <p:cNvPr id="40" name="Freeform 40"/>
          <p:cNvSpPr/>
          <p:nvPr/>
        </p:nvSpPr>
        <p:spPr>
          <a:xfrm>
            <a:off x="898825" y="6811025"/>
            <a:ext cx="1062750" cy="1062750"/>
          </a:xfrm>
          <a:custGeom>
            <a:avLst/>
            <a:gdLst/>
            <a:ahLst/>
            <a:cxnLst/>
            <a:rect l="l" t="t" r="r" b="b"/>
            <a:pathLst>
              <a:path w="1062750" h="1062750">
                <a:moveTo>
                  <a:pt x="0" y="0"/>
                </a:moveTo>
                <a:lnTo>
                  <a:pt x="1062750" y="0"/>
                </a:lnTo>
                <a:lnTo>
                  <a:pt x="1062750" y="1062750"/>
                </a:lnTo>
                <a:lnTo>
                  <a:pt x="0" y="10627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vi-V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7" name="Group 17"/>
          <p:cNvGrpSpPr/>
          <p:nvPr/>
        </p:nvGrpSpPr>
        <p:grpSpPr>
          <a:xfrm>
            <a:off x="1602625" y="2740341"/>
            <a:ext cx="6503861" cy="1958340"/>
            <a:chOff x="0" y="0"/>
            <a:chExt cx="8671814" cy="2611120"/>
          </a:xfrm>
        </p:grpSpPr>
        <p:sp>
          <p:nvSpPr>
            <p:cNvPr id="18" name="Freeform 18"/>
            <p:cNvSpPr/>
            <p:nvPr/>
          </p:nvSpPr>
          <p:spPr>
            <a:xfrm>
              <a:off x="0" y="0"/>
              <a:ext cx="8671814" cy="2611120"/>
            </a:xfrm>
            <a:custGeom>
              <a:avLst/>
              <a:gdLst/>
              <a:ahLst/>
              <a:cxnLst/>
              <a:rect l="l" t="t" r="r" b="b"/>
              <a:pathLst>
                <a:path w="8671814" h="2611120">
                  <a:moveTo>
                    <a:pt x="0" y="0"/>
                  </a:moveTo>
                  <a:lnTo>
                    <a:pt x="8671814" y="0"/>
                  </a:lnTo>
                  <a:lnTo>
                    <a:pt x="8671814" y="2611120"/>
                  </a:lnTo>
                  <a:lnTo>
                    <a:pt x="0" y="2611120"/>
                  </a:lnTo>
                </a:path>
              </a:pathLst>
            </a:custGeom>
            <a:solidFill>
              <a:srgbClr val="000000"/>
            </a:solidFill>
            <a:ln w="12700">
              <a:solidFill>
                <a:srgbClr val="000000"/>
              </a:solidFill>
            </a:ln>
          </p:spPr>
          <p:txBody>
            <a:bodyPr/>
            <a:lstStyle/>
            <a:p>
              <a:endParaRPr lang="vi-VN"/>
            </a:p>
          </p:txBody>
        </p:sp>
      </p:grpSp>
      <p:sp>
        <p:nvSpPr>
          <p:cNvPr id="19" name="Freeform 19"/>
          <p:cNvSpPr/>
          <p:nvPr/>
        </p:nvSpPr>
        <p:spPr>
          <a:xfrm>
            <a:off x="1432783" y="2583763"/>
            <a:ext cx="6532435" cy="2015489"/>
          </a:xfrm>
          <a:custGeom>
            <a:avLst/>
            <a:gdLst/>
            <a:ahLst/>
            <a:cxnLst/>
            <a:rect l="l" t="t" r="r" b="b"/>
            <a:pathLst>
              <a:path w="6532435" h="2015489">
                <a:moveTo>
                  <a:pt x="0" y="0"/>
                </a:moveTo>
                <a:lnTo>
                  <a:pt x="6532435" y="0"/>
                </a:lnTo>
                <a:lnTo>
                  <a:pt x="6532435" y="2015489"/>
                </a:lnTo>
                <a:lnTo>
                  <a:pt x="0" y="20154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20" name="Group 20"/>
          <p:cNvGrpSpPr/>
          <p:nvPr/>
        </p:nvGrpSpPr>
        <p:grpSpPr>
          <a:xfrm rot="22212">
            <a:off x="1394615" y="2857137"/>
            <a:ext cx="6574176" cy="19050"/>
            <a:chOff x="0" y="0"/>
            <a:chExt cx="8765568" cy="25400"/>
          </a:xfrm>
        </p:grpSpPr>
        <p:sp>
          <p:nvSpPr>
            <p:cNvPr id="21" name="Freeform 21"/>
            <p:cNvSpPr/>
            <p:nvPr/>
          </p:nvSpPr>
          <p:spPr>
            <a:xfrm>
              <a:off x="0" y="0"/>
              <a:ext cx="8765540" cy="25400"/>
            </a:xfrm>
            <a:custGeom>
              <a:avLst/>
              <a:gdLst/>
              <a:ahLst/>
              <a:cxnLst/>
              <a:rect l="l" t="t" r="r" b="b"/>
              <a:pathLst>
                <a:path w="8765540" h="25400">
                  <a:moveTo>
                    <a:pt x="12700" y="0"/>
                  </a:moveTo>
                  <a:lnTo>
                    <a:pt x="8752840" y="0"/>
                  </a:lnTo>
                  <a:cubicBezTo>
                    <a:pt x="8759825" y="0"/>
                    <a:pt x="8765540" y="5715"/>
                    <a:pt x="8765540" y="12700"/>
                  </a:cubicBezTo>
                  <a:cubicBezTo>
                    <a:pt x="8765540" y="19685"/>
                    <a:pt x="8759825" y="25400"/>
                    <a:pt x="8752840"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2" name="Group 22"/>
          <p:cNvGrpSpPr/>
          <p:nvPr/>
        </p:nvGrpSpPr>
        <p:grpSpPr>
          <a:xfrm>
            <a:off x="3232358" y="3136760"/>
            <a:ext cx="4755000" cy="1104544"/>
            <a:chOff x="0" y="0"/>
            <a:chExt cx="6340000" cy="1472725"/>
          </a:xfrm>
        </p:grpSpPr>
        <p:sp>
          <p:nvSpPr>
            <p:cNvPr id="23" name="Freeform 23"/>
            <p:cNvSpPr/>
            <p:nvPr/>
          </p:nvSpPr>
          <p:spPr>
            <a:xfrm>
              <a:off x="0" y="0"/>
              <a:ext cx="6340000" cy="1472725"/>
            </a:xfrm>
            <a:custGeom>
              <a:avLst/>
              <a:gdLst/>
              <a:ahLst/>
              <a:cxnLst/>
              <a:rect l="l" t="t" r="r" b="b"/>
              <a:pathLst>
                <a:path w="6340000" h="1472725">
                  <a:moveTo>
                    <a:pt x="0" y="0"/>
                  </a:moveTo>
                  <a:lnTo>
                    <a:pt x="6340000" y="0"/>
                  </a:lnTo>
                  <a:lnTo>
                    <a:pt x="6340000" y="1472725"/>
                  </a:lnTo>
                  <a:lnTo>
                    <a:pt x="0" y="1472725"/>
                  </a:lnTo>
                  <a:close/>
                </a:path>
              </a:pathLst>
            </a:custGeom>
            <a:solidFill>
              <a:srgbClr val="000000">
                <a:alpha val="0"/>
              </a:srgbClr>
            </a:solidFill>
          </p:spPr>
          <p:txBody>
            <a:bodyPr/>
            <a:lstStyle/>
            <a:p>
              <a:endParaRPr lang="vi-VN"/>
            </a:p>
          </p:txBody>
        </p:sp>
        <p:sp>
          <p:nvSpPr>
            <p:cNvPr id="24" name="TextBox 24"/>
            <p:cNvSpPr txBox="1"/>
            <p:nvPr/>
          </p:nvSpPr>
          <p:spPr>
            <a:xfrm>
              <a:off x="0" y="-28575"/>
              <a:ext cx="6340000" cy="1501300"/>
            </a:xfrm>
            <a:prstGeom prst="rect">
              <a:avLst/>
            </a:prstGeom>
          </p:spPr>
          <p:txBody>
            <a:bodyPr lIns="0" tIns="0" rIns="0" bIns="0" rtlCol="0" anchor="b"/>
            <a:lstStyle/>
            <a:p>
              <a:pPr algn="l">
                <a:lnSpc>
                  <a:spcPts val="5759"/>
                </a:lnSpc>
              </a:pPr>
              <a:r>
                <a:rPr lang="en-US" sz="4800" b="1">
                  <a:solidFill>
                    <a:srgbClr val="000000"/>
                  </a:solidFill>
                  <a:latin typeface="Times New Roman Bold"/>
                  <a:ea typeface="Times New Roman Bold"/>
                  <a:cs typeface="Times New Roman Bold"/>
                  <a:sym typeface="Times New Roman Bold"/>
                </a:rPr>
                <a:t>Giới thiệu</a:t>
              </a:r>
            </a:p>
          </p:txBody>
        </p:sp>
      </p:grpSp>
      <p:grpSp>
        <p:nvGrpSpPr>
          <p:cNvPr id="25" name="Group 25"/>
          <p:cNvGrpSpPr/>
          <p:nvPr/>
        </p:nvGrpSpPr>
        <p:grpSpPr>
          <a:xfrm>
            <a:off x="1193387" y="2898318"/>
            <a:ext cx="2397495" cy="1878184"/>
            <a:chOff x="0" y="0"/>
            <a:chExt cx="3196660" cy="2504245"/>
          </a:xfrm>
        </p:grpSpPr>
        <p:sp>
          <p:nvSpPr>
            <p:cNvPr id="26" name="Freeform 26"/>
            <p:cNvSpPr/>
            <p:nvPr/>
          </p:nvSpPr>
          <p:spPr>
            <a:xfrm>
              <a:off x="0" y="0"/>
              <a:ext cx="3196660" cy="2504245"/>
            </a:xfrm>
            <a:custGeom>
              <a:avLst/>
              <a:gdLst/>
              <a:ahLst/>
              <a:cxnLst/>
              <a:rect l="l" t="t" r="r" b="b"/>
              <a:pathLst>
                <a:path w="3196660" h="2504245">
                  <a:moveTo>
                    <a:pt x="0" y="0"/>
                  </a:moveTo>
                  <a:lnTo>
                    <a:pt x="3196660" y="0"/>
                  </a:lnTo>
                  <a:lnTo>
                    <a:pt x="3196660" y="2504245"/>
                  </a:lnTo>
                  <a:lnTo>
                    <a:pt x="0" y="2504245"/>
                  </a:lnTo>
                  <a:close/>
                </a:path>
              </a:pathLst>
            </a:custGeom>
            <a:solidFill>
              <a:srgbClr val="000000">
                <a:alpha val="0"/>
              </a:srgbClr>
            </a:solidFill>
          </p:spPr>
          <p:txBody>
            <a:bodyPr/>
            <a:lstStyle/>
            <a:p>
              <a:endParaRPr lang="vi-VN"/>
            </a:p>
          </p:txBody>
        </p:sp>
        <p:sp>
          <p:nvSpPr>
            <p:cNvPr id="27" name="TextBox 27"/>
            <p:cNvSpPr txBox="1"/>
            <p:nvPr/>
          </p:nvSpPr>
          <p:spPr>
            <a:xfrm>
              <a:off x="0" y="95250"/>
              <a:ext cx="3196660" cy="2408995"/>
            </a:xfrm>
            <a:prstGeom prst="rect">
              <a:avLst/>
            </a:prstGeom>
          </p:spPr>
          <p:txBody>
            <a:bodyPr lIns="0" tIns="0" rIns="0" bIns="0" rtlCol="0" anchor="ctr"/>
            <a:lstStyle/>
            <a:p>
              <a:pPr algn="ctr">
                <a:lnSpc>
                  <a:spcPts val="8400"/>
                </a:lnSpc>
              </a:pPr>
              <a:r>
                <a:rPr lang="en-US" sz="8000" b="1">
                  <a:solidFill>
                    <a:srgbClr val="000000"/>
                  </a:solidFill>
                  <a:latin typeface="Rubik Bold"/>
                  <a:ea typeface="Rubik Bold"/>
                  <a:cs typeface="Rubik Bold"/>
                  <a:sym typeface="Rubik Bold"/>
                </a:rPr>
                <a:t>01</a:t>
              </a:r>
            </a:p>
          </p:txBody>
        </p:sp>
      </p:grpSp>
      <p:sp>
        <p:nvSpPr>
          <p:cNvPr id="28" name="TextBox 28"/>
          <p:cNvSpPr txBox="1"/>
          <p:nvPr/>
        </p:nvSpPr>
        <p:spPr>
          <a:xfrm>
            <a:off x="1522625" y="1369904"/>
            <a:ext cx="15243750" cy="866775"/>
          </a:xfrm>
          <a:prstGeom prst="rect">
            <a:avLst/>
          </a:prstGeom>
        </p:spPr>
        <p:txBody>
          <a:bodyPr lIns="0" tIns="0" rIns="0" bIns="0" rtlCol="0" anchor="t">
            <a:spAutoFit/>
          </a:bodyPr>
          <a:lstStyle/>
          <a:p>
            <a:pPr algn="ctr">
              <a:lnSpc>
                <a:spcPts val="6599"/>
              </a:lnSpc>
            </a:pPr>
            <a:r>
              <a:rPr lang="en-US" sz="5499" b="1">
                <a:solidFill>
                  <a:srgbClr val="000000"/>
                </a:solidFill>
                <a:latin typeface="Times New Roman Bold"/>
                <a:ea typeface="Times New Roman Bold"/>
                <a:cs typeface="Times New Roman Bold"/>
                <a:sym typeface="Times New Roman Bold"/>
              </a:rPr>
              <a:t>NỘI DUNG THUYẾT TRÌNH</a:t>
            </a:r>
          </a:p>
        </p:txBody>
      </p:sp>
      <p:sp>
        <p:nvSpPr>
          <p:cNvPr id="29" name="Freeform 29"/>
          <p:cNvSpPr/>
          <p:nvPr/>
        </p:nvSpPr>
        <p:spPr>
          <a:xfrm>
            <a:off x="15943476" y="2451964"/>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8">
              <a:extLst>
                <a:ext uri="{96DAC541-7B7A-43D3-8B79-37D633B846F1}">
                  <asvg:svgBlip xmlns:asvg="http://schemas.microsoft.com/office/drawing/2016/SVG/main" r:embed="rId9"/>
                </a:ext>
              </a:extLst>
            </a:blip>
            <a:stretch>
              <a:fillRect t="-5326" b="-5326"/>
            </a:stretch>
          </a:blipFill>
        </p:spPr>
        <p:txBody>
          <a:bodyPr/>
          <a:lstStyle/>
          <a:p>
            <a:endParaRPr lang="vi-VN"/>
          </a:p>
        </p:txBody>
      </p:sp>
      <p:sp>
        <p:nvSpPr>
          <p:cNvPr id="30" name="Freeform 30"/>
          <p:cNvSpPr/>
          <p:nvPr/>
        </p:nvSpPr>
        <p:spPr>
          <a:xfrm>
            <a:off x="15478796" y="215466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31" name="Freeform 31"/>
          <p:cNvSpPr/>
          <p:nvPr/>
        </p:nvSpPr>
        <p:spPr>
          <a:xfrm>
            <a:off x="1430200" y="1825450"/>
            <a:ext cx="914416" cy="329196"/>
          </a:xfrm>
          <a:custGeom>
            <a:avLst/>
            <a:gdLst/>
            <a:ahLst/>
            <a:cxnLst/>
            <a:rect l="l" t="t" r="r" b="b"/>
            <a:pathLst>
              <a:path w="914416" h="329196">
                <a:moveTo>
                  <a:pt x="0" y="0"/>
                </a:moveTo>
                <a:lnTo>
                  <a:pt x="914416" y="0"/>
                </a:lnTo>
                <a:lnTo>
                  <a:pt x="914416" y="329196"/>
                </a:lnTo>
                <a:lnTo>
                  <a:pt x="0" y="329196"/>
                </a:lnTo>
                <a:lnTo>
                  <a:pt x="0" y="0"/>
                </a:lnTo>
                <a:close/>
              </a:path>
            </a:pathLst>
          </a:custGeom>
          <a:blipFill>
            <a:blip r:embed="rId12">
              <a:extLst>
                <a:ext uri="{96DAC541-7B7A-43D3-8B79-37D633B846F1}">
                  <asvg:svgBlip xmlns:asvg="http://schemas.microsoft.com/office/drawing/2016/SVG/main" r:embed="rId13"/>
                </a:ext>
              </a:extLst>
            </a:blip>
            <a:stretch>
              <a:fillRect t="-1545" b="-1545"/>
            </a:stretch>
          </a:blipFill>
        </p:spPr>
        <p:txBody>
          <a:bodyPr/>
          <a:lstStyle/>
          <a:p>
            <a:endParaRPr lang="vi-VN"/>
          </a:p>
        </p:txBody>
      </p:sp>
      <p:grpSp>
        <p:nvGrpSpPr>
          <p:cNvPr id="32" name="Group 32"/>
          <p:cNvGrpSpPr/>
          <p:nvPr/>
        </p:nvGrpSpPr>
        <p:grpSpPr>
          <a:xfrm>
            <a:off x="9425093" y="2753675"/>
            <a:ext cx="6503861" cy="1958340"/>
            <a:chOff x="0" y="0"/>
            <a:chExt cx="8671814" cy="2611120"/>
          </a:xfrm>
        </p:grpSpPr>
        <p:sp>
          <p:nvSpPr>
            <p:cNvPr id="33" name="Freeform 33"/>
            <p:cNvSpPr/>
            <p:nvPr/>
          </p:nvSpPr>
          <p:spPr>
            <a:xfrm>
              <a:off x="0" y="0"/>
              <a:ext cx="8671814" cy="2611120"/>
            </a:xfrm>
            <a:custGeom>
              <a:avLst/>
              <a:gdLst/>
              <a:ahLst/>
              <a:cxnLst/>
              <a:rect l="l" t="t" r="r" b="b"/>
              <a:pathLst>
                <a:path w="8671814" h="2611120">
                  <a:moveTo>
                    <a:pt x="0" y="0"/>
                  </a:moveTo>
                  <a:lnTo>
                    <a:pt x="8671814" y="0"/>
                  </a:lnTo>
                  <a:lnTo>
                    <a:pt x="8671814" y="2611120"/>
                  </a:lnTo>
                  <a:lnTo>
                    <a:pt x="0" y="2611120"/>
                  </a:lnTo>
                </a:path>
              </a:pathLst>
            </a:custGeom>
            <a:solidFill>
              <a:srgbClr val="000000"/>
            </a:solidFill>
            <a:ln w="12700">
              <a:solidFill>
                <a:srgbClr val="000000"/>
              </a:solidFill>
            </a:ln>
          </p:spPr>
          <p:txBody>
            <a:bodyPr/>
            <a:lstStyle/>
            <a:p>
              <a:endParaRPr lang="vi-VN"/>
            </a:p>
          </p:txBody>
        </p:sp>
      </p:grpSp>
      <p:sp>
        <p:nvSpPr>
          <p:cNvPr id="34" name="Freeform 34"/>
          <p:cNvSpPr/>
          <p:nvPr/>
        </p:nvSpPr>
        <p:spPr>
          <a:xfrm>
            <a:off x="9255251" y="2597097"/>
            <a:ext cx="6532435" cy="2015489"/>
          </a:xfrm>
          <a:custGeom>
            <a:avLst/>
            <a:gdLst/>
            <a:ahLst/>
            <a:cxnLst/>
            <a:rect l="l" t="t" r="r" b="b"/>
            <a:pathLst>
              <a:path w="6532435" h="2015489">
                <a:moveTo>
                  <a:pt x="0" y="0"/>
                </a:moveTo>
                <a:lnTo>
                  <a:pt x="6532435" y="0"/>
                </a:lnTo>
                <a:lnTo>
                  <a:pt x="6532435" y="2015489"/>
                </a:lnTo>
                <a:lnTo>
                  <a:pt x="0" y="20154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35" name="Group 35"/>
          <p:cNvGrpSpPr/>
          <p:nvPr/>
        </p:nvGrpSpPr>
        <p:grpSpPr>
          <a:xfrm rot="22212">
            <a:off x="9217083" y="2870471"/>
            <a:ext cx="6574176" cy="19050"/>
            <a:chOff x="0" y="0"/>
            <a:chExt cx="8765568" cy="25400"/>
          </a:xfrm>
        </p:grpSpPr>
        <p:sp>
          <p:nvSpPr>
            <p:cNvPr id="36" name="Freeform 36"/>
            <p:cNvSpPr/>
            <p:nvPr/>
          </p:nvSpPr>
          <p:spPr>
            <a:xfrm>
              <a:off x="0" y="0"/>
              <a:ext cx="8765540" cy="25400"/>
            </a:xfrm>
            <a:custGeom>
              <a:avLst/>
              <a:gdLst/>
              <a:ahLst/>
              <a:cxnLst/>
              <a:rect l="l" t="t" r="r" b="b"/>
              <a:pathLst>
                <a:path w="8765540" h="25400">
                  <a:moveTo>
                    <a:pt x="12700" y="0"/>
                  </a:moveTo>
                  <a:lnTo>
                    <a:pt x="8752840" y="0"/>
                  </a:lnTo>
                  <a:cubicBezTo>
                    <a:pt x="8759825" y="0"/>
                    <a:pt x="8765540" y="5715"/>
                    <a:pt x="8765540" y="12700"/>
                  </a:cubicBezTo>
                  <a:cubicBezTo>
                    <a:pt x="8765540" y="19685"/>
                    <a:pt x="8759825" y="25400"/>
                    <a:pt x="8752840"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37" name="Group 37"/>
          <p:cNvGrpSpPr/>
          <p:nvPr/>
        </p:nvGrpSpPr>
        <p:grpSpPr>
          <a:xfrm>
            <a:off x="11413350" y="3165248"/>
            <a:ext cx="4755000" cy="1104545"/>
            <a:chOff x="0" y="0"/>
            <a:chExt cx="6340000" cy="1472726"/>
          </a:xfrm>
        </p:grpSpPr>
        <p:sp>
          <p:nvSpPr>
            <p:cNvPr id="38" name="Freeform 38"/>
            <p:cNvSpPr/>
            <p:nvPr/>
          </p:nvSpPr>
          <p:spPr>
            <a:xfrm>
              <a:off x="0" y="0"/>
              <a:ext cx="6340000" cy="1472726"/>
            </a:xfrm>
            <a:custGeom>
              <a:avLst/>
              <a:gdLst/>
              <a:ahLst/>
              <a:cxnLst/>
              <a:rect l="l" t="t" r="r" b="b"/>
              <a:pathLst>
                <a:path w="6340000" h="1472726">
                  <a:moveTo>
                    <a:pt x="0" y="0"/>
                  </a:moveTo>
                  <a:lnTo>
                    <a:pt x="6340000" y="0"/>
                  </a:lnTo>
                  <a:lnTo>
                    <a:pt x="6340000" y="1472726"/>
                  </a:lnTo>
                  <a:lnTo>
                    <a:pt x="0" y="1472726"/>
                  </a:lnTo>
                  <a:close/>
                </a:path>
              </a:pathLst>
            </a:custGeom>
            <a:solidFill>
              <a:srgbClr val="000000">
                <a:alpha val="0"/>
              </a:srgbClr>
            </a:solidFill>
          </p:spPr>
          <p:txBody>
            <a:bodyPr/>
            <a:lstStyle/>
            <a:p>
              <a:endParaRPr lang="vi-VN"/>
            </a:p>
          </p:txBody>
        </p:sp>
        <p:sp>
          <p:nvSpPr>
            <p:cNvPr id="39" name="TextBox 39"/>
            <p:cNvSpPr txBox="1"/>
            <p:nvPr/>
          </p:nvSpPr>
          <p:spPr>
            <a:xfrm>
              <a:off x="0" y="-28575"/>
              <a:ext cx="6340000" cy="1501301"/>
            </a:xfrm>
            <a:prstGeom prst="rect">
              <a:avLst/>
            </a:prstGeom>
          </p:spPr>
          <p:txBody>
            <a:bodyPr lIns="0" tIns="0" rIns="0" bIns="0" rtlCol="0" anchor="b"/>
            <a:lstStyle/>
            <a:p>
              <a:pPr algn="l">
                <a:lnSpc>
                  <a:spcPts val="5759"/>
                </a:lnSpc>
              </a:pPr>
              <a:r>
                <a:rPr lang="en-US" sz="4800" b="1">
                  <a:solidFill>
                    <a:srgbClr val="000000"/>
                  </a:solidFill>
                  <a:latin typeface="Times New Roman Bold"/>
                  <a:ea typeface="Times New Roman Bold"/>
                  <a:cs typeface="Times New Roman Bold"/>
                  <a:sym typeface="Times New Roman Bold"/>
                </a:rPr>
                <a:t>Bản tôn chỉ</a:t>
              </a:r>
            </a:p>
          </p:txBody>
        </p:sp>
      </p:grpSp>
      <p:grpSp>
        <p:nvGrpSpPr>
          <p:cNvPr id="40" name="Group 40"/>
          <p:cNvGrpSpPr/>
          <p:nvPr/>
        </p:nvGrpSpPr>
        <p:grpSpPr>
          <a:xfrm>
            <a:off x="9144000" y="2911652"/>
            <a:ext cx="2269350" cy="1834458"/>
            <a:chOff x="0" y="0"/>
            <a:chExt cx="3025800" cy="2445943"/>
          </a:xfrm>
        </p:grpSpPr>
        <p:sp>
          <p:nvSpPr>
            <p:cNvPr id="41" name="Freeform 41"/>
            <p:cNvSpPr/>
            <p:nvPr/>
          </p:nvSpPr>
          <p:spPr>
            <a:xfrm>
              <a:off x="0" y="0"/>
              <a:ext cx="3025800" cy="2445944"/>
            </a:xfrm>
            <a:custGeom>
              <a:avLst/>
              <a:gdLst/>
              <a:ahLst/>
              <a:cxnLst/>
              <a:rect l="l" t="t" r="r" b="b"/>
              <a:pathLst>
                <a:path w="3025800" h="2445944">
                  <a:moveTo>
                    <a:pt x="0" y="0"/>
                  </a:moveTo>
                  <a:lnTo>
                    <a:pt x="3025800" y="0"/>
                  </a:lnTo>
                  <a:lnTo>
                    <a:pt x="3025800" y="2445944"/>
                  </a:lnTo>
                  <a:lnTo>
                    <a:pt x="0" y="2445944"/>
                  </a:lnTo>
                  <a:close/>
                </a:path>
              </a:pathLst>
            </a:custGeom>
            <a:solidFill>
              <a:srgbClr val="000000">
                <a:alpha val="0"/>
              </a:srgbClr>
            </a:solidFill>
          </p:spPr>
          <p:txBody>
            <a:bodyPr/>
            <a:lstStyle/>
            <a:p>
              <a:endParaRPr lang="vi-VN"/>
            </a:p>
          </p:txBody>
        </p:sp>
        <p:sp>
          <p:nvSpPr>
            <p:cNvPr id="42" name="TextBox 42"/>
            <p:cNvSpPr txBox="1"/>
            <p:nvPr/>
          </p:nvSpPr>
          <p:spPr>
            <a:xfrm>
              <a:off x="0" y="-9525"/>
              <a:ext cx="3025800" cy="2455468"/>
            </a:xfrm>
            <a:prstGeom prst="rect">
              <a:avLst/>
            </a:prstGeom>
          </p:spPr>
          <p:txBody>
            <a:bodyPr lIns="0" tIns="0" rIns="0" bIns="0" rtlCol="0" anchor="ctr"/>
            <a:lstStyle/>
            <a:p>
              <a:pPr algn="ctr">
                <a:lnSpc>
                  <a:spcPts val="11999"/>
                </a:lnSpc>
              </a:pPr>
              <a:r>
                <a:rPr lang="en-US" sz="9999" b="1">
                  <a:solidFill>
                    <a:srgbClr val="000000"/>
                  </a:solidFill>
                  <a:latin typeface="Rubik Bold"/>
                  <a:ea typeface="Rubik Bold"/>
                  <a:cs typeface="Rubik Bold"/>
                  <a:sym typeface="Rubik Bold"/>
                </a:rPr>
                <a:t>02</a:t>
              </a:r>
            </a:p>
          </p:txBody>
        </p:sp>
      </p:grpSp>
      <p:grpSp>
        <p:nvGrpSpPr>
          <p:cNvPr id="43" name="Group 43"/>
          <p:cNvGrpSpPr/>
          <p:nvPr/>
        </p:nvGrpSpPr>
        <p:grpSpPr>
          <a:xfrm>
            <a:off x="1602625" y="5208167"/>
            <a:ext cx="6503861" cy="1958340"/>
            <a:chOff x="0" y="0"/>
            <a:chExt cx="8671814" cy="2611120"/>
          </a:xfrm>
        </p:grpSpPr>
        <p:sp>
          <p:nvSpPr>
            <p:cNvPr id="44" name="Freeform 44"/>
            <p:cNvSpPr/>
            <p:nvPr/>
          </p:nvSpPr>
          <p:spPr>
            <a:xfrm>
              <a:off x="0" y="0"/>
              <a:ext cx="8671814" cy="2611120"/>
            </a:xfrm>
            <a:custGeom>
              <a:avLst/>
              <a:gdLst/>
              <a:ahLst/>
              <a:cxnLst/>
              <a:rect l="l" t="t" r="r" b="b"/>
              <a:pathLst>
                <a:path w="8671814" h="2611120">
                  <a:moveTo>
                    <a:pt x="0" y="0"/>
                  </a:moveTo>
                  <a:lnTo>
                    <a:pt x="8671814" y="0"/>
                  </a:lnTo>
                  <a:lnTo>
                    <a:pt x="8671814" y="2611120"/>
                  </a:lnTo>
                  <a:lnTo>
                    <a:pt x="0" y="2611120"/>
                  </a:lnTo>
                </a:path>
              </a:pathLst>
            </a:custGeom>
            <a:solidFill>
              <a:srgbClr val="000000"/>
            </a:solidFill>
            <a:ln w="12700">
              <a:solidFill>
                <a:srgbClr val="000000"/>
              </a:solidFill>
            </a:ln>
          </p:spPr>
          <p:txBody>
            <a:bodyPr/>
            <a:lstStyle/>
            <a:p>
              <a:endParaRPr lang="vi-VN"/>
            </a:p>
          </p:txBody>
        </p:sp>
      </p:grpSp>
      <p:sp>
        <p:nvSpPr>
          <p:cNvPr id="45" name="Freeform 45"/>
          <p:cNvSpPr/>
          <p:nvPr/>
        </p:nvSpPr>
        <p:spPr>
          <a:xfrm>
            <a:off x="1432783" y="5051589"/>
            <a:ext cx="6532435" cy="2015489"/>
          </a:xfrm>
          <a:custGeom>
            <a:avLst/>
            <a:gdLst/>
            <a:ahLst/>
            <a:cxnLst/>
            <a:rect l="l" t="t" r="r" b="b"/>
            <a:pathLst>
              <a:path w="6532435" h="2015489">
                <a:moveTo>
                  <a:pt x="0" y="0"/>
                </a:moveTo>
                <a:lnTo>
                  <a:pt x="6532435" y="0"/>
                </a:lnTo>
                <a:lnTo>
                  <a:pt x="6532435" y="2015489"/>
                </a:lnTo>
                <a:lnTo>
                  <a:pt x="0" y="20154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46" name="Group 46"/>
          <p:cNvGrpSpPr/>
          <p:nvPr/>
        </p:nvGrpSpPr>
        <p:grpSpPr>
          <a:xfrm rot="22212">
            <a:off x="1394615" y="5324963"/>
            <a:ext cx="6574176" cy="19050"/>
            <a:chOff x="0" y="0"/>
            <a:chExt cx="8765568" cy="25400"/>
          </a:xfrm>
        </p:grpSpPr>
        <p:sp>
          <p:nvSpPr>
            <p:cNvPr id="47" name="Freeform 47"/>
            <p:cNvSpPr/>
            <p:nvPr/>
          </p:nvSpPr>
          <p:spPr>
            <a:xfrm>
              <a:off x="0" y="0"/>
              <a:ext cx="8765540" cy="25400"/>
            </a:xfrm>
            <a:custGeom>
              <a:avLst/>
              <a:gdLst/>
              <a:ahLst/>
              <a:cxnLst/>
              <a:rect l="l" t="t" r="r" b="b"/>
              <a:pathLst>
                <a:path w="8765540" h="25400">
                  <a:moveTo>
                    <a:pt x="12700" y="0"/>
                  </a:moveTo>
                  <a:lnTo>
                    <a:pt x="8752840" y="0"/>
                  </a:lnTo>
                  <a:cubicBezTo>
                    <a:pt x="8759825" y="0"/>
                    <a:pt x="8765540" y="5715"/>
                    <a:pt x="8765540" y="12700"/>
                  </a:cubicBezTo>
                  <a:cubicBezTo>
                    <a:pt x="8765540" y="19685"/>
                    <a:pt x="8759825" y="25400"/>
                    <a:pt x="8752840"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48" name="Group 48"/>
          <p:cNvGrpSpPr/>
          <p:nvPr/>
        </p:nvGrpSpPr>
        <p:grpSpPr>
          <a:xfrm>
            <a:off x="3590882" y="5641476"/>
            <a:ext cx="4755000" cy="1104544"/>
            <a:chOff x="0" y="0"/>
            <a:chExt cx="6340000" cy="1472725"/>
          </a:xfrm>
        </p:grpSpPr>
        <p:sp>
          <p:nvSpPr>
            <p:cNvPr id="49" name="Freeform 49"/>
            <p:cNvSpPr/>
            <p:nvPr/>
          </p:nvSpPr>
          <p:spPr>
            <a:xfrm>
              <a:off x="0" y="0"/>
              <a:ext cx="6340000" cy="1472725"/>
            </a:xfrm>
            <a:custGeom>
              <a:avLst/>
              <a:gdLst/>
              <a:ahLst/>
              <a:cxnLst/>
              <a:rect l="l" t="t" r="r" b="b"/>
              <a:pathLst>
                <a:path w="6340000" h="1472725">
                  <a:moveTo>
                    <a:pt x="0" y="0"/>
                  </a:moveTo>
                  <a:lnTo>
                    <a:pt x="6340000" y="0"/>
                  </a:lnTo>
                  <a:lnTo>
                    <a:pt x="6340000" y="1472725"/>
                  </a:lnTo>
                  <a:lnTo>
                    <a:pt x="0" y="1472725"/>
                  </a:lnTo>
                  <a:close/>
                </a:path>
              </a:pathLst>
            </a:custGeom>
            <a:solidFill>
              <a:srgbClr val="000000">
                <a:alpha val="0"/>
              </a:srgbClr>
            </a:solidFill>
          </p:spPr>
          <p:txBody>
            <a:bodyPr/>
            <a:lstStyle/>
            <a:p>
              <a:endParaRPr lang="vi-VN"/>
            </a:p>
          </p:txBody>
        </p:sp>
        <p:sp>
          <p:nvSpPr>
            <p:cNvPr id="50" name="TextBox 50"/>
            <p:cNvSpPr txBox="1"/>
            <p:nvPr/>
          </p:nvSpPr>
          <p:spPr>
            <a:xfrm>
              <a:off x="0" y="-28575"/>
              <a:ext cx="6340000" cy="1501300"/>
            </a:xfrm>
            <a:prstGeom prst="rect">
              <a:avLst/>
            </a:prstGeom>
          </p:spPr>
          <p:txBody>
            <a:bodyPr lIns="0" tIns="0" rIns="0" bIns="0" rtlCol="0" anchor="b"/>
            <a:lstStyle/>
            <a:p>
              <a:pPr algn="l">
                <a:lnSpc>
                  <a:spcPts val="5759"/>
                </a:lnSpc>
              </a:pPr>
              <a:r>
                <a:rPr lang="en-US" sz="4800" b="1">
                  <a:solidFill>
                    <a:srgbClr val="000000"/>
                  </a:solidFill>
                  <a:latin typeface="Times New Roman Bold"/>
                  <a:ea typeface="Times New Roman Bold"/>
                  <a:cs typeface="Times New Roman Bold"/>
                  <a:sym typeface="Times New Roman Bold"/>
                </a:rPr>
                <a:t>Kế hoạch dự án</a:t>
              </a:r>
            </a:p>
          </p:txBody>
        </p:sp>
      </p:grpSp>
      <p:grpSp>
        <p:nvGrpSpPr>
          <p:cNvPr id="51" name="Group 51"/>
          <p:cNvGrpSpPr/>
          <p:nvPr/>
        </p:nvGrpSpPr>
        <p:grpSpPr>
          <a:xfrm>
            <a:off x="1321532" y="5366144"/>
            <a:ext cx="2269350" cy="1834458"/>
            <a:chOff x="0" y="0"/>
            <a:chExt cx="3025800" cy="2445943"/>
          </a:xfrm>
        </p:grpSpPr>
        <p:sp>
          <p:nvSpPr>
            <p:cNvPr id="52" name="Freeform 52"/>
            <p:cNvSpPr/>
            <p:nvPr/>
          </p:nvSpPr>
          <p:spPr>
            <a:xfrm>
              <a:off x="0" y="0"/>
              <a:ext cx="3025800" cy="2445944"/>
            </a:xfrm>
            <a:custGeom>
              <a:avLst/>
              <a:gdLst/>
              <a:ahLst/>
              <a:cxnLst/>
              <a:rect l="l" t="t" r="r" b="b"/>
              <a:pathLst>
                <a:path w="3025800" h="2445944">
                  <a:moveTo>
                    <a:pt x="0" y="0"/>
                  </a:moveTo>
                  <a:lnTo>
                    <a:pt x="3025800" y="0"/>
                  </a:lnTo>
                  <a:lnTo>
                    <a:pt x="3025800" y="2445944"/>
                  </a:lnTo>
                  <a:lnTo>
                    <a:pt x="0" y="2445944"/>
                  </a:lnTo>
                  <a:close/>
                </a:path>
              </a:pathLst>
            </a:custGeom>
            <a:solidFill>
              <a:srgbClr val="000000">
                <a:alpha val="0"/>
              </a:srgbClr>
            </a:solidFill>
          </p:spPr>
          <p:txBody>
            <a:bodyPr/>
            <a:lstStyle/>
            <a:p>
              <a:endParaRPr lang="vi-VN"/>
            </a:p>
          </p:txBody>
        </p:sp>
        <p:sp>
          <p:nvSpPr>
            <p:cNvPr id="53" name="TextBox 53"/>
            <p:cNvSpPr txBox="1"/>
            <p:nvPr/>
          </p:nvSpPr>
          <p:spPr>
            <a:xfrm>
              <a:off x="0" y="-9525"/>
              <a:ext cx="3025800" cy="2455468"/>
            </a:xfrm>
            <a:prstGeom prst="rect">
              <a:avLst/>
            </a:prstGeom>
          </p:spPr>
          <p:txBody>
            <a:bodyPr lIns="0" tIns="0" rIns="0" bIns="0" rtlCol="0" anchor="ctr"/>
            <a:lstStyle/>
            <a:p>
              <a:pPr algn="ctr">
                <a:lnSpc>
                  <a:spcPts val="11999"/>
                </a:lnSpc>
              </a:pPr>
              <a:r>
                <a:rPr lang="en-US" sz="9999" b="1">
                  <a:solidFill>
                    <a:srgbClr val="000000"/>
                  </a:solidFill>
                  <a:latin typeface="Rubik Bold"/>
                  <a:ea typeface="Rubik Bold"/>
                  <a:cs typeface="Rubik Bold"/>
                  <a:sym typeface="Rubik Bold"/>
                </a:rPr>
                <a:t>03</a:t>
              </a:r>
            </a:p>
          </p:txBody>
        </p:sp>
      </p:grpSp>
      <p:grpSp>
        <p:nvGrpSpPr>
          <p:cNvPr id="54" name="Group 54"/>
          <p:cNvGrpSpPr/>
          <p:nvPr/>
        </p:nvGrpSpPr>
        <p:grpSpPr>
          <a:xfrm>
            <a:off x="9533061" y="5208167"/>
            <a:ext cx="6503861" cy="1958340"/>
            <a:chOff x="0" y="0"/>
            <a:chExt cx="8671814" cy="2611120"/>
          </a:xfrm>
        </p:grpSpPr>
        <p:sp>
          <p:nvSpPr>
            <p:cNvPr id="55" name="Freeform 55"/>
            <p:cNvSpPr/>
            <p:nvPr/>
          </p:nvSpPr>
          <p:spPr>
            <a:xfrm>
              <a:off x="0" y="0"/>
              <a:ext cx="8671814" cy="2611120"/>
            </a:xfrm>
            <a:custGeom>
              <a:avLst/>
              <a:gdLst/>
              <a:ahLst/>
              <a:cxnLst/>
              <a:rect l="l" t="t" r="r" b="b"/>
              <a:pathLst>
                <a:path w="8671814" h="2611120">
                  <a:moveTo>
                    <a:pt x="0" y="0"/>
                  </a:moveTo>
                  <a:lnTo>
                    <a:pt x="8671814" y="0"/>
                  </a:lnTo>
                  <a:lnTo>
                    <a:pt x="8671814" y="2611120"/>
                  </a:lnTo>
                  <a:lnTo>
                    <a:pt x="0" y="2611120"/>
                  </a:lnTo>
                </a:path>
              </a:pathLst>
            </a:custGeom>
            <a:solidFill>
              <a:srgbClr val="000000"/>
            </a:solidFill>
            <a:ln w="12700">
              <a:solidFill>
                <a:srgbClr val="000000"/>
              </a:solidFill>
            </a:ln>
          </p:spPr>
          <p:txBody>
            <a:bodyPr/>
            <a:lstStyle/>
            <a:p>
              <a:endParaRPr lang="vi-VN"/>
            </a:p>
          </p:txBody>
        </p:sp>
      </p:grpSp>
      <p:sp>
        <p:nvSpPr>
          <p:cNvPr id="56" name="Freeform 56"/>
          <p:cNvSpPr/>
          <p:nvPr/>
        </p:nvSpPr>
        <p:spPr>
          <a:xfrm>
            <a:off x="9363219" y="5051589"/>
            <a:ext cx="6532435" cy="2015489"/>
          </a:xfrm>
          <a:custGeom>
            <a:avLst/>
            <a:gdLst/>
            <a:ahLst/>
            <a:cxnLst/>
            <a:rect l="l" t="t" r="r" b="b"/>
            <a:pathLst>
              <a:path w="6532435" h="2015489">
                <a:moveTo>
                  <a:pt x="0" y="0"/>
                </a:moveTo>
                <a:lnTo>
                  <a:pt x="6532435" y="0"/>
                </a:lnTo>
                <a:lnTo>
                  <a:pt x="6532435" y="2015489"/>
                </a:lnTo>
                <a:lnTo>
                  <a:pt x="0" y="20154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57" name="Group 57"/>
          <p:cNvGrpSpPr/>
          <p:nvPr/>
        </p:nvGrpSpPr>
        <p:grpSpPr>
          <a:xfrm rot="22212">
            <a:off x="9325051" y="5324963"/>
            <a:ext cx="6574176" cy="19050"/>
            <a:chOff x="0" y="0"/>
            <a:chExt cx="8765568" cy="25400"/>
          </a:xfrm>
        </p:grpSpPr>
        <p:sp>
          <p:nvSpPr>
            <p:cNvPr id="58" name="Freeform 58"/>
            <p:cNvSpPr/>
            <p:nvPr/>
          </p:nvSpPr>
          <p:spPr>
            <a:xfrm>
              <a:off x="0" y="0"/>
              <a:ext cx="8765540" cy="25400"/>
            </a:xfrm>
            <a:custGeom>
              <a:avLst/>
              <a:gdLst/>
              <a:ahLst/>
              <a:cxnLst/>
              <a:rect l="l" t="t" r="r" b="b"/>
              <a:pathLst>
                <a:path w="8765540" h="25400">
                  <a:moveTo>
                    <a:pt x="12700" y="0"/>
                  </a:moveTo>
                  <a:lnTo>
                    <a:pt x="8752840" y="0"/>
                  </a:lnTo>
                  <a:cubicBezTo>
                    <a:pt x="8759825" y="0"/>
                    <a:pt x="8765540" y="5715"/>
                    <a:pt x="8765540" y="12700"/>
                  </a:cubicBezTo>
                  <a:cubicBezTo>
                    <a:pt x="8765540" y="19685"/>
                    <a:pt x="8759825" y="25400"/>
                    <a:pt x="8752840"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59" name="Group 59"/>
          <p:cNvGrpSpPr/>
          <p:nvPr/>
        </p:nvGrpSpPr>
        <p:grpSpPr>
          <a:xfrm>
            <a:off x="11436709" y="5334488"/>
            <a:ext cx="4374336" cy="1681587"/>
            <a:chOff x="0" y="0"/>
            <a:chExt cx="5832448" cy="2242116"/>
          </a:xfrm>
        </p:grpSpPr>
        <p:sp>
          <p:nvSpPr>
            <p:cNvPr id="60" name="Freeform 60"/>
            <p:cNvSpPr/>
            <p:nvPr/>
          </p:nvSpPr>
          <p:spPr>
            <a:xfrm>
              <a:off x="0" y="0"/>
              <a:ext cx="5832448" cy="2242116"/>
            </a:xfrm>
            <a:custGeom>
              <a:avLst/>
              <a:gdLst/>
              <a:ahLst/>
              <a:cxnLst/>
              <a:rect l="l" t="t" r="r" b="b"/>
              <a:pathLst>
                <a:path w="5832448" h="2242116">
                  <a:moveTo>
                    <a:pt x="0" y="0"/>
                  </a:moveTo>
                  <a:lnTo>
                    <a:pt x="5832448" y="0"/>
                  </a:lnTo>
                  <a:lnTo>
                    <a:pt x="5832448" y="2242116"/>
                  </a:lnTo>
                  <a:lnTo>
                    <a:pt x="0" y="2242116"/>
                  </a:lnTo>
                  <a:close/>
                </a:path>
              </a:pathLst>
            </a:custGeom>
            <a:solidFill>
              <a:srgbClr val="000000">
                <a:alpha val="0"/>
              </a:srgbClr>
            </a:solidFill>
          </p:spPr>
          <p:txBody>
            <a:bodyPr/>
            <a:lstStyle/>
            <a:p>
              <a:endParaRPr lang="vi-VN"/>
            </a:p>
          </p:txBody>
        </p:sp>
        <p:sp>
          <p:nvSpPr>
            <p:cNvPr id="61" name="TextBox 61"/>
            <p:cNvSpPr txBox="1"/>
            <p:nvPr/>
          </p:nvSpPr>
          <p:spPr>
            <a:xfrm>
              <a:off x="0" y="-28575"/>
              <a:ext cx="5832448" cy="2270691"/>
            </a:xfrm>
            <a:prstGeom prst="rect">
              <a:avLst/>
            </a:prstGeom>
          </p:spPr>
          <p:txBody>
            <a:bodyPr lIns="0" tIns="0" rIns="0" bIns="0" rtlCol="0" anchor="b"/>
            <a:lstStyle/>
            <a:p>
              <a:pPr algn="l">
                <a:lnSpc>
                  <a:spcPts val="5759"/>
                </a:lnSpc>
              </a:pPr>
              <a:r>
                <a:rPr lang="en-US" sz="4800" b="1">
                  <a:solidFill>
                    <a:srgbClr val="000000"/>
                  </a:solidFill>
                  <a:latin typeface="Times New Roman Bold"/>
                  <a:ea typeface="Times New Roman Bold"/>
                  <a:cs typeface="Times New Roman Bold"/>
                  <a:sym typeface="Times New Roman Bold"/>
                </a:rPr>
                <a:t>Kết quả mô hình &amp; Demo</a:t>
              </a:r>
            </a:p>
          </p:txBody>
        </p:sp>
      </p:grpSp>
      <p:grpSp>
        <p:nvGrpSpPr>
          <p:cNvPr id="62" name="Group 62"/>
          <p:cNvGrpSpPr/>
          <p:nvPr/>
        </p:nvGrpSpPr>
        <p:grpSpPr>
          <a:xfrm>
            <a:off x="9251968" y="5366144"/>
            <a:ext cx="2269350" cy="1834458"/>
            <a:chOff x="0" y="0"/>
            <a:chExt cx="3025800" cy="2445943"/>
          </a:xfrm>
        </p:grpSpPr>
        <p:sp>
          <p:nvSpPr>
            <p:cNvPr id="63" name="Freeform 63"/>
            <p:cNvSpPr/>
            <p:nvPr/>
          </p:nvSpPr>
          <p:spPr>
            <a:xfrm>
              <a:off x="0" y="0"/>
              <a:ext cx="3025800" cy="2445944"/>
            </a:xfrm>
            <a:custGeom>
              <a:avLst/>
              <a:gdLst/>
              <a:ahLst/>
              <a:cxnLst/>
              <a:rect l="l" t="t" r="r" b="b"/>
              <a:pathLst>
                <a:path w="3025800" h="2445944">
                  <a:moveTo>
                    <a:pt x="0" y="0"/>
                  </a:moveTo>
                  <a:lnTo>
                    <a:pt x="3025800" y="0"/>
                  </a:lnTo>
                  <a:lnTo>
                    <a:pt x="3025800" y="2445944"/>
                  </a:lnTo>
                  <a:lnTo>
                    <a:pt x="0" y="2445944"/>
                  </a:lnTo>
                  <a:close/>
                </a:path>
              </a:pathLst>
            </a:custGeom>
            <a:solidFill>
              <a:srgbClr val="000000">
                <a:alpha val="0"/>
              </a:srgbClr>
            </a:solidFill>
          </p:spPr>
          <p:txBody>
            <a:bodyPr/>
            <a:lstStyle/>
            <a:p>
              <a:endParaRPr lang="vi-VN"/>
            </a:p>
          </p:txBody>
        </p:sp>
        <p:sp>
          <p:nvSpPr>
            <p:cNvPr id="64" name="TextBox 64"/>
            <p:cNvSpPr txBox="1"/>
            <p:nvPr/>
          </p:nvSpPr>
          <p:spPr>
            <a:xfrm>
              <a:off x="0" y="-9525"/>
              <a:ext cx="3025800" cy="2455468"/>
            </a:xfrm>
            <a:prstGeom prst="rect">
              <a:avLst/>
            </a:prstGeom>
          </p:spPr>
          <p:txBody>
            <a:bodyPr lIns="0" tIns="0" rIns="0" bIns="0" rtlCol="0" anchor="ctr"/>
            <a:lstStyle/>
            <a:p>
              <a:pPr algn="ctr">
                <a:lnSpc>
                  <a:spcPts val="11999"/>
                </a:lnSpc>
              </a:pPr>
              <a:r>
                <a:rPr lang="en-US" sz="9999" b="1">
                  <a:solidFill>
                    <a:srgbClr val="000000"/>
                  </a:solidFill>
                  <a:latin typeface="Rubik Bold"/>
                  <a:ea typeface="Rubik Bold"/>
                  <a:cs typeface="Rubik Bold"/>
                  <a:sym typeface="Rubik Bold"/>
                </a:rPr>
                <a:t>04</a:t>
              </a:r>
            </a:p>
          </p:txBody>
        </p:sp>
      </p:grpSp>
      <p:grpSp>
        <p:nvGrpSpPr>
          <p:cNvPr id="65" name="Group 65"/>
          <p:cNvGrpSpPr/>
          <p:nvPr/>
        </p:nvGrpSpPr>
        <p:grpSpPr>
          <a:xfrm>
            <a:off x="5766625" y="7569597"/>
            <a:ext cx="6503861" cy="1958340"/>
            <a:chOff x="0" y="0"/>
            <a:chExt cx="8671814" cy="2611120"/>
          </a:xfrm>
        </p:grpSpPr>
        <p:sp>
          <p:nvSpPr>
            <p:cNvPr id="66" name="Freeform 66"/>
            <p:cNvSpPr/>
            <p:nvPr/>
          </p:nvSpPr>
          <p:spPr>
            <a:xfrm>
              <a:off x="0" y="0"/>
              <a:ext cx="8671814" cy="2611120"/>
            </a:xfrm>
            <a:custGeom>
              <a:avLst/>
              <a:gdLst/>
              <a:ahLst/>
              <a:cxnLst/>
              <a:rect l="l" t="t" r="r" b="b"/>
              <a:pathLst>
                <a:path w="8671814" h="2611120">
                  <a:moveTo>
                    <a:pt x="0" y="0"/>
                  </a:moveTo>
                  <a:lnTo>
                    <a:pt x="8671814" y="0"/>
                  </a:lnTo>
                  <a:lnTo>
                    <a:pt x="8671814" y="2611120"/>
                  </a:lnTo>
                  <a:lnTo>
                    <a:pt x="0" y="2611120"/>
                  </a:lnTo>
                </a:path>
              </a:pathLst>
            </a:custGeom>
            <a:solidFill>
              <a:srgbClr val="000000"/>
            </a:solidFill>
            <a:ln w="12700">
              <a:solidFill>
                <a:srgbClr val="000000"/>
              </a:solidFill>
            </a:ln>
          </p:spPr>
          <p:txBody>
            <a:bodyPr/>
            <a:lstStyle/>
            <a:p>
              <a:endParaRPr lang="vi-VN"/>
            </a:p>
          </p:txBody>
        </p:sp>
      </p:grpSp>
      <p:sp>
        <p:nvSpPr>
          <p:cNvPr id="67" name="Freeform 67"/>
          <p:cNvSpPr/>
          <p:nvPr/>
        </p:nvSpPr>
        <p:spPr>
          <a:xfrm>
            <a:off x="5596783" y="7413019"/>
            <a:ext cx="6532435" cy="2015489"/>
          </a:xfrm>
          <a:custGeom>
            <a:avLst/>
            <a:gdLst/>
            <a:ahLst/>
            <a:cxnLst/>
            <a:rect l="l" t="t" r="r" b="b"/>
            <a:pathLst>
              <a:path w="6532435" h="2015489">
                <a:moveTo>
                  <a:pt x="0" y="0"/>
                </a:moveTo>
                <a:lnTo>
                  <a:pt x="6532435" y="0"/>
                </a:lnTo>
                <a:lnTo>
                  <a:pt x="6532435" y="2015489"/>
                </a:lnTo>
                <a:lnTo>
                  <a:pt x="0" y="20154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68" name="Group 68"/>
          <p:cNvGrpSpPr/>
          <p:nvPr/>
        </p:nvGrpSpPr>
        <p:grpSpPr>
          <a:xfrm rot="22212">
            <a:off x="5558615" y="7686393"/>
            <a:ext cx="6574176" cy="19050"/>
            <a:chOff x="0" y="0"/>
            <a:chExt cx="8765568" cy="25400"/>
          </a:xfrm>
        </p:grpSpPr>
        <p:sp>
          <p:nvSpPr>
            <p:cNvPr id="69" name="Freeform 69"/>
            <p:cNvSpPr/>
            <p:nvPr/>
          </p:nvSpPr>
          <p:spPr>
            <a:xfrm>
              <a:off x="0" y="0"/>
              <a:ext cx="8765540" cy="25400"/>
            </a:xfrm>
            <a:custGeom>
              <a:avLst/>
              <a:gdLst/>
              <a:ahLst/>
              <a:cxnLst/>
              <a:rect l="l" t="t" r="r" b="b"/>
              <a:pathLst>
                <a:path w="8765540" h="25400">
                  <a:moveTo>
                    <a:pt x="12700" y="0"/>
                  </a:moveTo>
                  <a:lnTo>
                    <a:pt x="8752840" y="0"/>
                  </a:lnTo>
                  <a:cubicBezTo>
                    <a:pt x="8759825" y="0"/>
                    <a:pt x="8765540" y="5715"/>
                    <a:pt x="8765540" y="12700"/>
                  </a:cubicBezTo>
                  <a:cubicBezTo>
                    <a:pt x="8765540" y="19685"/>
                    <a:pt x="8759825" y="25400"/>
                    <a:pt x="8752840"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70" name="Group 70"/>
          <p:cNvGrpSpPr/>
          <p:nvPr/>
        </p:nvGrpSpPr>
        <p:grpSpPr>
          <a:xfrm>
            <a:off x="7856872" y="7969546"/>
            <a:ext cx="4755000" cy="1104544"/>
            <a:chOff x="0" y="0"/>
            <a:chExt cx="6340000" cy="1472725"/>
          </a:xfrm>
        </p:grpSpPr>
        <p:sp>
          <p:nvSpPr>
            <p:cNvPr id="71" name="Freeform 71"/>
            <p:cNvSpPr/>
            <p:nvPr/>
          </p:nvSpPr>
          <p:spPr>
            <a:xfrm>
              <a:off x="0" y="0"/>
              <a:ext cx="6340000" cy="1472725"/>
            </a:xfrm>
            <a:custGeom>
              <a:avLst/>
              <a:gdLst/>
              <a:ahLst/>
              <a:cxnLst/>
              <a:rect l="l" t="t" r="r" b="b"/>
              <a:pathLst>
                <a:path w="6340000" h="1472725">
                  <a:moveTo>
                    <a:pt x="0" y="0"/>
                  </a:moveTo>
                  <a:lnTo>
                    <a:pt x="6340000" y="0"/>
                  </a:lnTo>
                  <a:lnTo>
                    <a:pt x="6340000" y="1472725"/>
                  </a:lnTo>
                  <a:lnTo>
                    <a:pt x="0" y="1472725"/>
                  </a:lnTo>
                  <a:close/>
                </a:path>
              </a:pathLst>
            </a:custGeom>
            <a:solidFill>
              <a:srgbClr val="000000">
                <a:alpha val="0"/>
              </a:srgbClr>
            </a:solidFill>
          </p:spPr>
          <p:txBody>
            <a:bodyPr/>
            <a:lstStyle/>
            <a:p>
              <a:endParaRPr lang="vi-VN"/>
            </a:p>
          </p:txBody>
        </p:sp>
        <p:sp>
          <p:nvSpPr>
            <p:cNvPr id="72" name="TextBox 72"/>
            <p:cNvSpPr txBox="1"/>
            <p:nvPr/>
          </p:nvSpPr>
          <p:spPr>
            <a:xfrm>
              <a:off x="0" y="-28575"/>
              <a:ext cx="6340000" cy="1501300"/>
            </a:xfrm>
            <a:prstGeom prst="rect">
              <a:avLst/>
            </a:prstGeom>
          </p:spPr>
          <p:txBody>
            <a:bodyPr lIns="0" tIns="0" rIns="0" bIns="0" rtlCol="0" anchor="b"/>
            <a:lstStyle/>
            <a:p>
              <a:pPr algn="l">
                <a:lnSpc>
                  <a:spcPts val="5759"/>
                </a:lnSpc>
              </a:pPr>
              <a:r>
                <a:rPr lang="en-US" sz="4800" b="1">
                  <a:solidFill>
                    <a:srgbClr val="000000"/>
                  </a:solidFill>
                  <a:latin typeface="Times New Roman Bold"/>
                  <a:ea typeface="Times New Roman Bold"/>
                  <a:cs typeface="Times New Roman Bold"/>
                  <a:sym typeface="Times New Roman Bold"/>
                </a:rPr>
                <a:t>Kết luận</a:t>
              </a:r>
            </a:p>
          </p:txBody>
        </p:sp>
      </p:grpSp>
      <p:grpSp>
        <p:nvGrpSpPr>
          <p:cNvPr id="73" name="Group 73"/>
          <p:cNvGrpSpPr/>
          <p:nvPr/>
        </p:nvGrpSpPr>
        <p:grpSpPr>
          <a:xfrm>
            <a:off x="5485532" y="7727574"/>
            <a:ext cx="2269350" cy="1834458"/>
            <a:chOff x="0" y="0"/>
            <a:chExt cx="3025800" cy="2445943"/>
          </a:xfrm>
        </p:grpSpPr>
        <p:sp>
          <p:nvSpPr>
            <p:cNvPr id="74" name="Freeform 74"/>
            <p:cNvSpPr/>
            <p:nvPr/>
          </p:nvSpPr>
          <p:spPr>
            <a:xfrm>
              <a:off x="0" y="0"/>
              <a:ext cx="3025800" cy="2445944"/>
            </a:xfrm>
            <a:custGeom>
              <a:avLst/>
              <a:gdLst/>
              <a:ahLst/>
              <a:cxnLst/>
              <a:rect l="l" t="t" r="r" b="b"/>
              <a:pathLst>
                <a:path w="3025800" h="2445944">
                  <a:moveTo>
                    <a:pt x="0" y="0"/>
                  </a:moveTo>
                  <a:lnTo>
                    <a:pt x="3025800" y="0"/>
                  </a:lnTo>
                  <a:lnTo>
                    <a:pt x="3025800" y="2445944"/>
                  </a:lnTo>
                  <a:lnTo>
                    <a:pt x="0" y="2445944"/>
                  </a:lnTo>
                  <a:close/>
                </a:path>
              </a:pathLst>
            </a:custGeom>
            <a:solidFill>
              <a:srgbClr val="000000">
                <a:alpha val="0"/>
              </a:srgbClr>
            </a:solidFill>
          </p:spPr>
          <p:txBody>
            <a:bodyPr/>
            <a:lstStyle/>
            <a:p>
              <a:endParaRPr lang="vi-VN"/>
            </a:p>
          </p:txBody>
        </p:sp>
        <p:sp>
          <p:nvSpPr>
            <p:cNvPr id="75" name="TextBox 75"/>
            <p:cNvSpPr txBox="1"/>
            <p:nvPr/>
          </p:nvSpPr>
          <p:spPr>
            <a:xfrm>
              <a:off x="0" y="-9525"/>
              <a:ext cx="3025800" cy="2455468"/>
            </a:xfrm>
            <a:prstGeom prst="rect">
              <a:avLst/>
            </a:prstGeom>
          </p:spPr>
          <p:txBody>
            <a:bodyPr lIns="0" tIns="0" rIns="0" bIns="0" rtlCol="0" anchor="ctr"/>
            <a:lstStyle/>
            <a:p>
              <a:pPr algn="ctr">
                <a:lnSpc>
                  <a:spcPts val="11999"/>
                </a:lnSpc>
              </a:pPr>
              <a:r>
                <a:rPr lang="en-US" sz="9999" b="1">
                  <a:solidFill>
                    <a:srgbClr val="000000"/>
                  </a:solidFill>
                  <a:latin typeface="Rubik Bold"/>
                  <a:ea typeface="Rubik Bold"/>
                  <a:cs typeface="Rubik Bold"/>
                  <a:sym typeface="Rubik Bold"/>
                </a:rPr>
                <a:t>05</a:t>
              </a: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7614883" y="1328605"/>
            <a:ext cx="3789997"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DATA SET</a:t>
            </a:r>
          </a:p>
        </p:txBody>
      </p:sp>
      <p:sp>
        <p:nvSpPr>
          <p:cNvPr id="18" name="Freeform 18"/>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9" name="Freeform 19"/>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grpSp>
        <p:nvGrpSpPr>
          <p:cNvPr id="21" name="Group 21"/>
          <p:cNvGrpSpPr>
            <a:grpSpLocks noChangeAspect="1"/>
          </p:cNvGrpSpPr>
          <p:nvPr/>
        </p:nvGrpSpPr>
        <p:grpSpPr>
          <a:xfrm>
            <a:off x="2344614" y="2939447"/>
            <a:ext cx="13929307" cy="6322265"/>
            <a:chOff x="0" y="0"/>
            <a:chExt cx="19181619" cy="8706196"/>
          </a:xfrm>
        </p:grpSpPr>
        <p:sp>
          <p:nvSpPr>
            <p:cNvPr id="22" name="Freeform 22"/>
            <p:cNvSpPr/>
            <p:nvPr/>
          </p:nvSpPr>
          <p:spPr>
            <a:xfrm>
              <a:off x="0" y="0"/>
              <a:ext cx="19181572" cy="8706231"/>
            </a:xfrm>
            <a:custGeom>
              <a:avLst/>
              <a:gdLst/>
              <a:ahLst/>
              <a:cxnLst/>
              <a:rect l="l" t="t" r="r" b="b"/>
              <a:pathLst>
                <a:path w="19181572" h="8706231">
                  <a:moveTo>
                    <a:pt x="0" y="0"/>
                  </a:moveTo>
                  <a:lnTo>
                    <a:pt x="19181572" y="0"/>
                  </a:lnTo>
                  <a:lnTo>
                    <a:pt x="19181572" y="8706231"/>
                  </a:lnTo>
                  <a:lnTo>
                    <a:pt x="0" y="8706231"/>
                  </a:lnTo>
                  <a:lnTo>
                    <a:pt x="0" y="0"/>
                  </a:lnTo>
                  <a:close/>
                </a:path>
              </a:pathLst>
            </a:custGeom>
            <a:blipFill>
              <a:blip r:embed="rId12"/>
              <a:stretch>
                <a:fillRect/>
              </a:stretch>
            </a:blipFill>
          </p:spPr>
          <p:txBody>
            <a:bodyPr/>
            <a:lstStyle/>
            <a:p>
              <a:endParaRPr lang="vi-VN"/>
            </a:p>
          </p:txBody>
        </p: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7614883" y="1328605"/>
            <a:ext cx="3789997"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DATA SET</a:t>
            </a:r>
          </a:p>
        </p:txBody>
      </p:sp>
      <p:sp>
        <p:nvSpPr>
          <p:cNvPr id="18" name="Freeform 18"/>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9" name="Freeform 19"/>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grpSp>
        <p:nvGrpSpPr>
          <p:cNvPr id="21" name="Group 21"/>
          <p:cNvGrpSpPr>
            <a:grpSpLocks noChangeAspect="1"/>
          </p:cNvGrpSpPr>
          <p:nvPr/>
        </p:nvGrpSpPr>
        <p:grpSpPr>
          <a:xfrm>
            <a:off x="2536126" y="2834672"/>
            <a:ext cx="13779225" cy="6427822"/>
            <a:chOff x="0" y="0"/>
            <a:chExt cx="18372300" cy="8570429"/>
          </a:xfrm>
        </p:grpSpPr>
        <p:sp>
          <p:nvSpPr>
            <p:cNvPr id="22" name="Freeform 22"/>
            <p:cNvSpPr/>
            <p:nvPr/>
          </p:nvSpPr>
          <p:spPr>
            <a:xfrm>
              <a:off x="0" y="0"/>
              <a:ext cx="18372328" cy="8570468"/>
            </a:xfrm>
            <a:custGeom>
              <a:avLst/>
              <a:gdLst/>
              <a:ahLst/>
              <a:cxnLst/>
              <a:rect l="l" t="t" r="r" b="b"/>
              <a:pathLst>
                <a:path w="18372328" h="8570468">
                  <a:moveTo>
                    <a:pt x="0" y="0"/>
                  </a:moveTo>
                  <a:lnTo>
                    <a:pt x="18372328" y="0"/>
                  </a:lnTo>
                  <a:lnTo>
                    <a:pt x="18372328" y="8570468"/>
                  </a:lnTo>
                  <a:lnTo>
                    <a:pt x="0" y="8570468"/>
                  </a:lnTo>
                  <a:lnTo>
                    <a:pt x="0" y="0"/>
                  </a:lnTo>
                  <a:close/>
                </a:path>
              </a:pathLst>
            </a:custGeom>
            <a:blipFill>
              <a:blip r:embed="rId12"/>
              <a:stretch>
                <a:fillRect/>
              </a:stretch>
            </a:blipFill>
          </p:spPr>
          <p:txBody>
            <a:bodyPr/>
            <a:lstStyle/>
            <a:p>
              <a:endParaRPr lang="vi-VN"/>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7614883" y="1328605"/>
            <a:ext cx="3789997"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DATA SET</a:t>
            </a:r>
          </a:p>
        </p:txBody>
      </p:sp>
      <p:sp>
        <p:nvSpPr>
          <p:cNvPr id="18" name="Freeform 18"/>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9" name="Freeform 19"/>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grpSp>
        <p:nvGrpSpPr>
          <p:cNvPr id="21" name="Group 21"/>
          <p:cNvGrpSpPr>
            <a:grpSpLocks noChangeAspect="1"/>
          </p:cNvGrpSpPr>
          <p:nvPr/>
        </p:nvGrpSpPr>
        <p:grpSpPr>
          <a:xfrm>
            <a:off x="2591042" y="2775036"/>
            <a:ext cx="13134487" cy="6306343"/>
            <a:chOff x="0" y="0"/>
            <a:chExt cx="17512649" cy="8408457"/>
          </a:xfrm>
        </p:grpSpPr>
        <p:sp>
          <p:nvSpPr>
            <p:cNvPr id="22" name="Freeform 22"/>
            <p:cNvSpPr/>
            <p:nvPr/>
          </p:nvSpPr>
          <p:spPr>
            <a:xfrm>
              <a:off x="0" y="0"/>
              <a:ext cx="17512664" cy="8408416"/>
            </a:xfrm>
            <a:custGeom>
              <a:avLst/>
              <a:gdLst/>
              <a:ahLst/>
              <a:cxnLst/>
              <a:rect l="l" t="t" r="r" b="b"/>
              <a:pathLst>
                <a:path w="17512664" h="8408416">
                  <a:moveTo>
                    <a:pt x="0" y="0"/>
                  </a:moveTo>
                  <a:lnTo>
                    <a:pt x="17512664" y="0"/>
                  </a:lnTo>
                  <a:lnTo>
                    <a:pt x="17512664" y="8408416"/>
                  </a:lnTo>
                  <a:lnTo>
                    <a:pt x="0" y="8408416"/>
                  </a:lnTo>
                  <a:lnTo>
                    <a:pt x="0" y="0"/>
                  </a:lnTo>
                  <a:close/>
                </a:path>
              </a:pathLst>
            </a:custGeom>
            <a:blipFill>
              <a:blip r:embed="rId12"/>
              <a:stretch>
                <a:fillRect/>
              </a:stretch>
            </a:blipFill>
          </p:spPr>
          <p:txBody>
            <a:bodyPr/>
            <a:lstStyle/>
            <a:p>
              <a:endParaRPr lang="vi-VN"/>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7107201" y="1328605"/>
            <a:ext cx="4805362"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TRAIN DATA</a:t>
            </a:r>
          </a:p>
        </p:txBody>
      </p:sp>
      <p:sp>
        <p:nvSpPr>
          <p:cNvPr id="18" name="Freeform 18"/>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9" name="Freeform 19"/>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grpSp>
        <p:nvGrpSpPr>
          <p:cNvPr id="21" name="Group 21"/>
          <p:cNvGrpSpPr>
            <a:grpSpLocks noChangeAspect="1"/>
          </p:cNvGrpSpPr>
          <p:nvPr/>
        </p:nvGrpSpPr>
        <p:grpSpPr>
          <a:xfrm>
            <a:off x="2129493" y="2939447"/>
            <a:ext cx="14395010" cy="6518637"/>
            <a:chOff x="0" y="0"/>
            <a:chExt cx="19193347" cy="8691516"/>
          </a:xfrm>
        </p:grpSpPr>
        <p:sp>
          <p:nvSpPr>
            <p:cNvPr id="22" name="Freeform 22"/>
            <p:cNvSpPr/>
            <p:nvPr/>
          </p:nvSpPr>
          <p:spPr>
            <a:xfrm>
              <a:off x="0" y="0"/>
              <a:ext cx="19193383" cy="8691499"/>
            </a:xfrm>
            <a:custGeom>
              <a:avLst/>
              <a:gdLst/>
              <a:ahLst/>
              <a:cxnLst/>
              <a:rect l="l" t="t" r="r" b="b"/>
              <a:pathLst>
                <a:path w="19193383" h="8691499">
                  <a:moveTo>
                    <a:pt x="0" y="0"/>
                  </a:moveTo>
                  <a:lnTo>
                    <a:pt x="19193383" y="0"/>
                  </a:lnTo>
                  <a:lnTo>
                    <a:pt x="19193383" y="8691499"/>
                  </a:lnTo>
                  <a:lnTo>
                    <a:pt x="0" y="8691499"/>
                  </a:lnTo>
                  <a:lnTo>
                    <a:pt x="0" y="0"/>
                  </a:lnTo>
                  <a:close/>
                </a:path>
              </a:pathLst>
            </a:custGeom>
            <a:blipFill>
              <a:blip r:embed="rId12"/>
              <a:stretch>
                <a:fillRect/>
              </a:stretch>
            </a:blipFill>
          </p:spPr>
          <p:txBody>
            <a:bodyPr/>
            <a:lstStyle/>
            <a:p>
              <a:endParaRPr lang="vi-VN"/>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7107201" y="1328605"/>
            <a:ext cx="4805362"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TRAIN DATA</a:t>
            </a:r>
          </a:p>
        </p:txBody>
      </p:sp>
      <p:sp>
        <p:nvSpPr>
          <p:cNvPr id="18" name="Freeform 18"/>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9" name="Freeform 19"/>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grpSp>
        <p:nvGrpSpPr>
          <p:cNvPr id="21" name="Group 21"/>
          <p:cNvGrpSpPr>
            <a:grpSpLocks noChangeAspect="1"/>
          </p:cNvGrpSpPr>
          <p:nvPr/>
        </p:nvGrpSpPr>
        <p:grpSpPr>
          <a:xfrm>
            <a:off x="2129493" y="2891822"/>
            <a:ext cx="14395010" cy="6489801"/>
            <a:chOff x="0" y="0"/>
            <a:chExt cx="19193347" cy="8653068"/>
          </a:xfrm>
        </p:grpSpPr>
        <p:sp>
          <p:nvSpPr>
            <p:cNvPr id="22" name="Freeform 22"/>
            <p:cNvSpPr/>
            <p:nvPr/>
          </p:nvSpPr>
          <p:spPr>
            <a:xfrm>
              <a:off x="0" y="0"/>
              <a:ext cx="19193383" cy="8653018"/>
            </a:xfrm>
            <a:custGeom>
              <a:avLst/>
              <a:gdLst/>
              <a:ahLst/>
              <a:cxnLst/>
              <a:rect l="l" t="t" r="r" b="b"/>
              <a:pathLst>
                <a:path w="19193383" h="8653018">
                  <a:moveTo>
                    <a:pt x="0" y="0"/>
                  </a:moveTo>
                  <a:lnTo>
                    <a:pt x="19193383" y="0"/>
                  </a:lnTo>
                  <a:lnTo>
                    <a:pt x="19193383" y="8653018"/>
                  </a:lnTo>
                  <a:lnTo>
                    <a:pt x="0" y="8653018"/>
                  </a:lnTo>
                  <a:lnTo>
                    <a:pt x="0" y="0"/>
                  </a:lnTo>
                  <a:close/>
                </a:path>
              </a:pathLst>
            </a:custGeom>
            <a:blipFill>
              <a:blip r:embed="rId12"/>
              <a:stretch>
                <a:fillRect/>
              </a:stretch>
            </a:blipFill>
          </p:spPr>
          <p:txBody>
            <a:bodyPr/>
            <a:lstStyle/>
            <a:p>
              <a:endParaRPr lang="vi-VN"/>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7107201" y="1328605"/>
            <a:ext cx="4805362"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TRAIN DATA</a:t>
            </a:r>
          </a:p>
        </p:txBody>
      </p:sp>
      <p:sp>
        <p:nvSpPr>
          <p:cNvPr id="18" name="Freeform 18"/>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9" name="Freeform 19"/>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grpSp>
        <p:nvGrpSpPr>
          <p:cNvPr id="21" name="Group 21"/>
          <p:cNvGrpSpPr>
            <a:grpSpLocks noChangeAspect="1"/>
          </p:cNvGrpSpPr>
          <p:nvPr/>
        </p:nvGrpSpPr>
        <p:grpSpPr>
          <a:xfrm>
            <a:off x="1990367" y="2891822"/>
            <a:ext cx="14673263" cy="6650141"/>
            <a:chOff x="0" y="0"/>
            <a:chExt cx="19564351" cy="8866855"/>
          </a:xfrm>
        </p:grpSpPr>
        <p:sp>
          <p:nvSpPr>
            <p:cNvPr id="22" name="Freeform 22"/>
            <p:cNvSpPr/>
            <p:nvPr/>
          </p:nvSpPr>
          <p:spPr>
            <a:xfrm>
              <a:off x="0" y="0"/>
              <a:ext cx="19564350" cy="8866886"/>
            </a:xfrm>
            <a:custGeom>
              <a:avLst/>
              <a:gdLst/>
              <a:ahLst/>
              <a:cxnLst/>
              <a:rect l="l" t="t" r="r" b="b"/>
              <a:pathLst>
                <a:path w="19564350" h="8866886">
                  <a:moveTo>
                    <a:pt x="0" y="0"/>
                  </a:moveTo>
                  <a:lnTo>
                    <a:pt x="19564350" y="0"/>
                  </a:lnTo>
                  <a:lnTo>
                    <a:pt x="19564350" y="8866886"/>
                  </a:lnTo>
                  <a:lnTo>
                    <a:pt x="0" y="8866886"/>
                  </a:lnTo>
                  <a:lnTo>
                    <a:pt x="0" y="0"/>
                  </a:lnTo>
                  <a:close/>
                </a:path>
              </a:pathLst>
            </a:custGeom>
            <a:blipFill>
              <a:blip r:embed="rId12"/>
              <a:stretch>
                <a:fillRect/>
              </a:stretch>
            </a:blipFill>
          </p:spPr>
          <p:txBody>
            <a:bodyPr/>
            <a:lstStyle/>
            <a:p>
              <a:endParaRPr lang="vi-VN"/>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7107201" y="1328605"/>
            <a:ext cx="4805362"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TRAIN DATA</a:t>
            </a:r>
          </a:p>
        </p:txBody>
      </p:sp>
      <p:sp>
        <p:nvSpPr>
          <p:cNvPr id="18" name="Freeform 18"/>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9" name="Freeform 19"/>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430200" y="271540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0">
              <a:extLst>
                <a:ext uri="{96DAC541-7B7A-43D3-8B79-37D633B846F1}">
                  <asvg:svgBlip xmlns:asvg="http://schemas.microsoft.com/office/drawing/2016/SVG/main" r:embed="rId11"/>
                </a:ext>
              </a:extLst>
            </a:blip>
            <a:stretch>
              <a:fillRect t="-5326" b="-5326"/>
            </a:stretch>
          </a:blipFill>
        </p:spPr>
        <p:txBody>
          <a:bodyPr/>
          <a:lstStyle/>
          <a:p>
            <a:endParaRPr lang="vi-VN"/>
          </a:p>
        </p:txBody>
      </p:sp>
      <p:grpSp>
        <p:nvGrpSpPr>
          <p:cNvPr id="21" name="Group 21"/>
          <p:cNvGrpSpPr>
            <a:grpSpLocks noChangeAspect="1"/>
          </p:cNvGrpSpPr>
          <p:nvPr/>
        </p:nvGrpSpPr>
        <p:grpSpPr>
          <a:xfrm>
            <a:off x="1642087" y="2941047"/>
            <a:ext cx="14673264" cy="6583471"/>
            <a:chOff x="0" y="0"/>
            <a:chExt cx="19564352" cy="8777961"/>
          </a:xfrm>
        </p:grpSpPr>
        <p:sp>
          <p:nvSpPr>
            <p:cNvPr id="22" name="Freeform 22"/>
            <p:cNvSpPr/>
            <p:nvPr/>
          </p:nvSpPr>
          <p:spPr>
            <a:xfrm>
              <a:off x="0" y="0"/>
              <a:ext cx="19564350" cy="8777986"/>
            </a:xfrm>
            <a:custGeom>
              <a:avLst/>
              <a:gdLst/>
              <a:ahLst/>
              <a:cxnLst/>
              <a:rect l="l" t="t" r="r" b="b"/>
              <a:pathLst>
                <a:path w="19564350" h="8777986">
                  <a:moveTo>
                    <a:pt x="0" y="0"/>
                  </a:moveTo>
                  <a:lnTo>
                    <a:pt x="19564350" y="0"/>
                  </a:lnTo>
                  <a:lnTo>
                    <a:pt x="19564350" y="8777986"/>
                  </a:lnTo>
                  <a:lnTo>
                    <a:pt x="0" y="8777986"/>
                  </a:lnTo>
                  <a:lnTo>
                    <a:pt x="0" y="0"/>
                  </a:lnTo>
                  <a:close/>
                </a:path>
              </a:pathLst>
            </a:custGeom>
            <a:blipFill>
              <a:blip r:embed="rId12"/>
              <a:stretch>
                <a:fillRect/>
              </a:stretch>
            </a:blipFill>
          </p:spPr>
          <p:txBody>
            <a:bodyPr/>
            <a:lstStyle/>
            <a:p>
              <a:endParaRPr lang="vi-VN"/>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7619405" y="1509580"/>
            <a:ext cx="3049191"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RESULT</a:t>
            </a:r>
          </a:p>
        </p:txBody>
      </p:sp>
      <p:sp>
        <p:nvSpPr>
          <p:cNvPr id="18" name="Freeform 18"/>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9" name="Freeform 19"/>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nvGrpSpPr>
          <p:cNvPr id="20" name="Group 20"/>
          <p:cNvGrpSpPr>
            <a:grpSpLocks noChangeAspect="1"/>
          </p:cNvGrpSpPr>
          <p:nvPr/>
        </p:nvGrpSpPr>
        <p:grpSpPr>
          <a:xfrm>
            <a:off x="3855879" y="2570880"/>
            <a:ext cx="10942239" cy="5625639"/>
            <a:chOff x="0" y="0"/>
            <a:chExt cx="8698125" cy="4471892"/>
          </a:xfrm>
        </p:grpSpPr>
        <p:sp>
          <p:nvSpPr>
            <p:cNvPr id="21" name="Freeform 21"/>
            <p:cNvSpPr/>
            <p:nvPr/>
          </p:nvSpPr>
          <p:spPr>
            <a:xfrm>
              <a:off x="0" y="0"/>
              <a:ext cx="8698103" cy="4471924"/>
            </a:xfrm>
            <a:custGeom>
              <a:avLst/>
              <a:gdLst/>
              <a:ahLst/>
              <a:cxnLst/>
              <a:rect l="l" t="t" r="r" b="b"/>
              <a:pathLst>
                <a:path w="8698103" h="4471924">
                  <a:moveTo>
                    <a:pt x="0" y="0"/>
                  </a:moveTo>
                  <a:lnTo>
                    <a:pt x="8698103" y="0"/>
                  </a:lnTo>
                  <a:lnTo>
                    <a:pt x="8698103" y="4471924"/>
                  </a:lnTo>
                  <a:lnTo>
                    <a:pt x="0" y="4471924"/>
                  </a:lnTo>
                  <a:lnTo>
                    <a:pt x="0" y="0"/>
                  </a:lnTo>
                  <a:close/>
                </a:path>
              </a:pathLst>
            </a:custGeom>
            <a:blipFill>
              <a:blip r:embed="rId10"/>
              <a:stretch>
                <a:fillRect/>
              </a:stretch>
            </a:blipFill>
          </p:spPr>
          <p:txBody>
            <a:bodyPr/>
            <a:lstStyle/>
            <a:p>
              <a:endParaRPr lang="vi-VN"/>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8" name="Freeform 18"/>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nvGrpSpPr>
          <p:cNvPr id="19" name="Group 19"/>
          <p:cNvGrpSpPr>
            <a:grpSpLocks noChangeAspect="1"/>
          </p:cNvGrpSpPr>
          <p:nvPr/>
        </p:nvGrpSpPr>
        <p:grpSpPr>
          <a:xfrm>
            <a:off x="4499922" y="2462080"/>
            <a:ext cx="9654152" cy="6961838"/>
            <a:chOff x="0" y="0"/>
            <a:chExt cx="7888941" cy="5688903"/>
          </a:xfrm>
        </p:grpSpPr>
        <p:sp>
          <p:nvSpPr>
            <p:cNvPr id="20" name="Freeform 20"/>
            <p:cNvSpPr/>
            <p:nvPr/>
          </p:nvSpPr>
          <p:spPr>
            <a:xfrm>
              <a:off x="0" y="0"/>
              <a:ext cx="7888986" cy="5688965"/>
            </a:xfrm>
            <a:custGeom>
              <a:avLst/>
              <a:gdLst/>
              <a:ahLst/>
              <a:cxnLst/>
              <a:rect l="l" t="t" r="r" b="b"/>
              <a:pathLst>
                <a:path w="7888986" h="5688965">
                  <a:moveTo>
                    <a:pt x="0" y="0"/>
                  </a:moveTo>
                  <a:lnTo>
                    <a:pt x="7888986" y="0"/>
                  </a:lnTo>
                  <a:lnTo>
                    <a:pt x="7888986" y="5688965"/>
                  </a:lnTo>
                  <a:lnTo>
                    <a:pt x="0" y="5688965"/>
                  </a:lnTo>
                  <a:lnTo>
                    <a:pt x="0" y="0"/>
                  </a:lnTo>
                  <a:close/>
                </a:path>
              </a:pathLst>
            </a:custGeom>
            <a:blipFill>
              <a:blip r:embed="rId10"/>
              <a:stretch>
                <a:fillRect b="1"/>
              </a:stretch>
            </a:blipFill>
          </p:spPr>
          <p:txBody>
            <a:bodyPr/>
            <a:lstStyle/>
            <a:p>
              <a:endParaRPr lang="vi-VN"/>
            </a:p>
          </p:txBody>
        </p:sp>
      </p:grpSp>
      <p:sp>
        <p:nvSpPr>
          <p:cNvPr id="21" name="TextBox 21"/>
          <p:cNvSpPr txBox="1"/>
          <p:nvPr/>
        </p:nvSpPr>
        <p:spPr>
          <a:xfrm>
            <a:off x="7619405" y="1509580"/>
            <a:ext cx="3049191"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RESULT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5492800" y="213290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6">
              <a:extLst>
                <a:ext uri="{96DAC541-7B7A-43D3-8B79-37D633B846F1}">
                  <asvg:svgBlip xmlns:asvg="http://schemas.microsoft.com/office/drawing/2016/SVG/main" r:embed="rId7"/>
                </a:ext>
              </a:extLst>
            </a:blip>
            <a:stretch>
              <a:fillRect t="-1547" b="-1547"/>
            </a:stretch>
          </a:blipFill>
        </p:spPr>
        <p:txBody>
          <a:bodyPr/>
          <a:lstStyle/>
          <a:p>
            <a:endParaRPr lang="vi-VN"/>
          </a:p>
        </p:txBody>
      </p:sp>
      <p:sp>
        <p:nvSpPr>
          <p:cNvPr id="18" name="Freeform 18"/>
          <p:cNvSpPr/>
          <p:nvPr/>
        </p:nvSpPr>
        <p:spPr>
          <a:xfrm>
            <a:off x="15943664" y="183562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nvGrpSpPr>
          <p:cNvPr id="19" name="Group 19"/>
          <p:cNvGrpSpPr>
            <a:grpSpLocks noChangeAspect="1"/>
          </p:cNvGrpSpPr>
          <p:nvPr/>
        </p:nvGrpSpPr>
        <p:grpSpPr>
          <a:xfrm>
            <a:off x="3841418" y="2592855"/>
            <a:ext cx="10971161" cy="6210852"/>
            <a:chOff x="0" y="0"/>
            <a:chExt cx="11515737" cy="6519140"/>
          </a:xfrm>
        </p:grpSpPr>
        <p:sp>
          <p:nvSpPr>
            <p:cNvPr id="20" name="Freeform 20"/>
            <p:cNvSpPr/>
            <p:nvPr/>
          </p:nvSpPr>
          <p:spPr>
            <a:xfrm>
              <a:off x="0" y="0"/>
              <a:ext cx="11515725" cy="6519164"/>
            </a:xfrm>
            <a:custGeom>
              <a:avLst/>
              <a:gdLst/>
              <a:ahLst/>
              <a:cxnLst/>
              <a:rect l="l" t="t" r="r" b="b"/>
              <a:pathLst>
                <a:path w="11515725" h="6519164">
                  <a:moveTo>
                    <a:pt x="0" y="0"/>
                  </a:moveTo>
                  <a:lnTo>
                    <a:pt x="11515725" y="0"/>
                  </a:lnTo>
                  <a:lnTo>
                    <a:pt x="11515725" y="6519164"/>
                  </a:lnTo>
                  <a:lnTo>
                    <a:pt x="0" y="6519164"/>
                  </a:lnTo>
                  <a:lnTo>
                    <a:pt x="0" y="0"/>
                  </a:lnTo>
                  <a:close/>
                </a:path>
              </a:pathLst>
            </a:custGeom>
            <a:blipFill>
              <a:blip r:embed="rId10"/>
              <a:stretch>
                <a:fillRect/>
              </a:stretch>
            </a:blipFill>
          </p:spPr>
          <p:txBody>
            <a:bodyPr/>
            <a:lstStyle/>
            <a:p>
              <a:endParaRPr lang="vi-VN"/>
            </a:p>
          </p:txBody>
        </p:sp>
      </p:grpSp>
      <p:sp>
        <p:nvSpPr>
          <p:cNvPr id="21" name="TextBox 21"/>
          <p:cNvSpPr txBox="1"/>
          <p:nvPr/>
        </p:nvSpPr>
        <p:spPr>
          <a:xfrm>
            <a:off x="7619405" y="1509580"/>
            <a:ext cx="3049191"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RESULT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2925600" y="1668900"/>
            <a:ext cx="12801600" cy="7315200"/>
            <a:chOff x="0" y="0"/>
            <a:chExt cx="17068800" cy="9753600"/>
          </a:xfrm>
        </p:grpSpPr>
        <p:sp>
          <p:nvSpPr>
            <p:cNvPr id="5" name="Freeform 5"/>
            <p:cNvSpPr/>
            <p:nvPr/>
          </p:nvSpPr>
          <p:spPr>
            <a:xfrm>
              <a:off x="0" y="0"/>
              <a:ext cx="17068800" cy="9753600"/>
            </a:xfrm>
            <a:custGeom>
              <a:avLst/>
              <a:gdLst/>
              <a:ahLst/>
              <a:cxnLst/>
              <a:rect l="l" t="t" r="r" b="b"/>
              <a:pathLst>
                <a:path w="17068800" h="9753600">
                  <a:moveTo>
                    <a:pt x="0" y="0"/>
                  </a:moveTo>
                  <a:lnTo>
                    <a:pt x="17068800" y="0"/>
                  </a:lnTo>
                  <a:lnTo>
                    <a:pt x="17068800" y="9753600"/>
                  </a:lnTo>
                  <a:lnTo>
                    <a:pt x="0" y="9753600"/>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2742600" y="1457325"/>
            <a:ext cx="12830175" cy="7372350"/>
          </a:xfrm>
          <a:custGeom>
            <a:avLst/>
            <a:gdLst/>
            <a:ahLst/>
            <a:cxnLst/>
            <a:rect l="l" t="t" r="r" b="b"/>
            <a:pathLst>
              <a:path w="12830175" h="7372350">
                <a:moveTo>
                  <a:pt x="0" y="0"/>
                </a:moveTo>
                <a:lnTo>
                  <a:pt x="12830175" y="0"/>
                </a:lnTo>
                <a:lnTo>
                  <a:pt x="12830175" y="7372350"/>
                </a:lnTo>
                <a:lnTo>
                  <a:pt x="0" y="7372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5277">
            <a:off x="2704437" y="2198250"/>
            <a:ext cx="12879127" cy="19050"/>
            <a:chOff x="0" y="0"/>
            <a:chExt cx="17172169" cy="25400"/>
          </a:xfrm>
        </p:grpSpPr>
        <p:sp>
          <p:nvSpPr>
            <p:cNvPr id="8" name="Freeform 8"/>
            <p:cNvSpPr/>
            <p:nvPr/>
          </p:nvSpPr>
          <p:spPr>
            <a:xfrm>
              <a:off x="0" y="0"/>
              <a:ext cx="17172178" cy="25400"/>
            </a:xfrm>
            <a:custGeom>
              <a:avLst/>
              <a:gdLst/>
              <a:ahLst/>
              <a:cxnLst/>
              <a:rect l="l" t="t" r="r" b="b"/>
              <a:pathLst>
                <a:path w="17172178" h="25400">
                  <a:moveTo>
                    <a:pt x="12700" y="0"/>
                  </a:moveTo>
                  <a:lnTo>
                    <a:pt x="17159478" y="0"/>
                  </a:lnTo>
                  <a:cubicBezTo>
                    <a:pt x="17166464" y="0"/>
                    <a:pt x="17172178" y="5715"/>
                    <a:pt x="17172178" y="12700"/>
                  </a:cubicBezTo>
                  <a:cubicBezTo>
                    <a:pt x="17172178" y="19685"/>
                    <a:pt x="17166464" y="25400"/>
                    <a:pt x="1715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4870663" y="1832526"/>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4870663" y="1832526"/>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4327325" y="1640001"/>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12367">
            <a:off x="13615582" y="2015526"/>
            <a:ext cx="496632" cy="19050"/>
            <a:chOff x="0" y="0"/>
            <a:chExt cx="662176" cy="25400"/>
          </a:xfrm>
        </p:grpSpPr>
        <p:sp>
          <p:nvSpPr>
            <p:cNvPr id="16" name="Freeform 16"/>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0045450" y="2852300"/>
            <a:ext cx="7315180" cy="696694"/>
          </a:xfrm>
          <a:custGeom>
            <a:avLst/>
            <a:gdLst/>
            <a:ahLst/>
            <a:cxnLst/>
            <a:rect l="l" t="t" r="r" b="b"/>
            <a:pathLst>
              <a:path w="7315180" h="696694">
                <a:moveTo>
                  <a:pt x="0" y="0"/>
                </a:moveTo>
                <a:lnTo>
                  <a:pt x="7315180" y="0"/>
                </a:lnTo>
                <a:lnTo>
                  <a:pt x="7315180" y="696694"/>
                </a:lnTo>
                <a:lnTo>
                  <a:pt x="0" y="696694"/>
                </a:lnTo>
                <a:lnTo>
                  <a:pt x="0" y="0"/>
                </a:lnTo>
                <a:close/>
              </a:path>
            </a:pathLst>
          </a:custGeom>
          <a:blipFill>
            <a:blip r:embed="rId6">
              <a:extLst>
                <a:ext uri="{96DAC541-7B7A-43D3-8B79-37D633B846F1}">
                  <asvg:svgBlip xmlns:asvg="http://schemas.microsoft.com/office/drawing/2016/SVG/main" r:embed="rId7"/>
                </a:ext>
              </a:extLst>
            </a:blip>
            <a:stretch>
              <a:fillRect t="-585" b="-585"/>
            </a:stretch>
          </a:blipFill>
        </p:spPr>
        <p:txBody>
          <a:bodyPr/>
          <a:lstStyle/>
          <a:p>
            <a:endParaRPr lang="vi-VN"/>
          </a:p>
        </p:txBody>
      </p:sp>
      <p:sp>
        <p:nvSpPr>
          <p:cNvPr id="18" name="Freeform 18"/>
          <p:cNvSpPr/>
          <p:nvPr/>
        </p:nvSpPr>
        <p:spPr>
          <a:xfrm>
            <a:off x="14630399" y="3936501"/>
            <a:ext cx="2743192" cy="1206990"/>
          </a:xfrm>
          <a:custGeom>
            <a:avLst/>
            <a:gdLst/>
            <a:ahLst/>
            <a:cxnLst/>
            <a:rect l="l" t="t" r="r" b="b"/>
            <a:pathLst>
              <a:path w="2743192" h="1206990">
                <a:moveTo>
                  <a:pt x="0" y="0"/>
                </a:moveTo>
                <a:lnTo>
                  <a:pt x="2743192" y="0"/>
                </a:lnTo>
                <a:lnTo>
                  <a:pt x="2743192" y="1206990"/>
                </a:lnTo>
                <a:lnTo>
                  <a:pt x="0" y="1206990"/>
                </a:lnTo>
                <a:lnTo>
                  <a:pt x="0" y="0"/>
                </a:lnTo>
                <a:close/>
              </a:path>
            </a:pathLst>
          </a:custGeom>
          <a:blipFill>
            <a:blip r:embed="rId8">
              <a:extLst>
                <a:ext uri="{96DAC541-7B7A-43D3-8B79-37D633B846F1}">
                  <asvg:svgBlip xmlns:asvg="http://schemas.microsoft.com/office/drawing/2016/SVG/main" r:embed="rId9"/>
                </a:ext>
              </a:extLst>
            </a:blip>
            <a:stretch>
              <a:fillRect t="-111" b="-111"/>
            </a:stretch>
          </a:blipFill>
        </p:spPr>
        <p:txBody>
          <a:bodyPr/>
          <a:lstStyle/>
          <a:p>
            <a:endParaRPr lang="vi-VN"/>
          </a:p>
        </p:txBody>
      </p:sp>
      <p:grpSp>
        <p:nvGrpSpPr>
          <p:cNvPr id="19" name="Group 19"/>
          <p:cNvGrpSpPr/>
          <p:nvPr/>
        </p:nvGrpSpPr>
        <p:grpSpPr>
          <a:xfrm>
            <a:off x="1613200" y="728548"/>
            <a:ext cx="3657600" cy="3657600"/>
            <a:chOff x="0" y="0"/>
            <a:chExt cx="4876800" cy="4876800"/>
          </a:xfrm>
        </p:grpSpPr>
        <p:sp>
          <p:nvSpPr>
            <p:cNvPr id="20" name="Freeform 20"/>
            <p:cNvSpPr/>
            <p:nvPr/>
          </p:nvSpPr>
          <p:spPr>
            <a:xfrm>
              <a:off x="0" y="0"/>
              <a:ext cx="4876800" cy="4876800"/>
            </a:xfrm>
            <a:custGeom>
              <a:avLst/>
              <a:gdLst/>
              <a:ahLst/>
              <a:cxnLst/>
              <a:rect l="l" t="t" r="r" b="b"/>
              <a:pathLst>
                <a:path w="4876800" h="4876800">
                  <a:moveTo>
                    <a:pt x="0" y="0"/>
                  </a:moveTo>
                  <a:lnTo>
                    <a:pt x="4876800" y="0"/>
                  </a:lnTo>
                  <a:lnTo>
                    <a:pt x="4876800" y="4876800"/>
                  </a:lnTo>
                  <a:lnTo>
                    <a:pt x="0" y="4876800"/>
                  </a:lnTo>
                </a:path>
              </a:pathLst>
            </a:custGeom>
            <a:solidFill>
              <a:srgbClr val="000000"/>
            </a:solidFill>
            <a:ln w="12700">
              <a:solidFill>
                <a:srgbClr val="000000"/>
              </a:solidFill>
            </a:ln>
          </p:spPr>
          <p:txBody>
            <a:bodyPr/>
            <a:lstStyle/>
            <a:p>
              <a:endParaRPr lang="vi-VN"/>
            </a:p>
          </p:txBody>
        </p:sp>
      </p:grpSp>
      <p:sp>
        <p:nvSpPr>
          <p:cNvPr id="21" name="Freeform 21"/>
          <p:cNvSpPr/>
          <p:nvPr/>
        </p:nvSpPr>
        <p:spPr>
          <a:xfrm>
            <a:off x="1430200" y="519823"/>
            <a:ext cx="3686175" cy="3714750"/>
          </a:xfrm>
          <a:custGeom>
            <a:avLst/>
            <a:gdLst/>
            <a:ahLst/>
            <a:cxnLst/>
            <a:rect l="l" t="t" r="r" b="b"/>
            <a:pathLst>
              <a:path w="3686175" h="3714750">
                <a:moveTo>
                  <a:pt x="0" y="0"/>
                </a:moveTo>
                <a:lnTo>
                  <a:pt x="3686175" y="0"/>
                </a:lnTo>
                <a:lnTo>
                  <a:pt x="3686175" y="3714750"/>
                </a:lnTo>
                <a:lnTo>
                  <a:pt x="0" y="37147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nvGrpSpPr>
          <p:cNvPr id="22" name="Group 22"/>
          <p:cNvGrpSpPr/>
          <p:nvPr/>
        </p:nvGrpSpPr>
        <p:grpSpPr>
          <a:xfrm rot="53047">
            <a:off x="1397584" y="1256550"/>
            <a:ext cx="3722841" cy="19050"/>
            <a:chOff x="0" y="0"/>
            <a:chExt cx="4963788" cy="25400"/>
          </a:xfrm>
        </p:grpSpPr>
        <p:sp>
          <p:nvSpPr>
            <p:cNvPr id="23" name="Freeform 23"/>
            <p:cNvSpPr/>
            <p:nvPr/>
          </p:nvSpPr>
          <p:spPr>
            <a:xfrm>
              <a:off x="0" y="0"/>
              <a:ext cx="4963795" cy="25400"/>
            </a:xfrm>
            <a:custGeom>
              <a:avLst/>
              <a:gdLst/>
              <a:ahLst/>
              <a:cxnLst/>
              <a:rect l="l" t="t" r="r" b="b"/>
              <a:pathLst>
                <a:path w="4963795" h="25400">
                  <a:moveTo>
                    <a:pt x="12700" y="0"/>
                  </a:moveTo>
                  <a:lnTo>
                    <a:pt x="4951095" y="0"/>
                  </a:lnTo>
                  <a:cubicBezTo>
                    <a:pt x="4958080" y="0"/>
                    <a:pt x="4963795" y="5715"/>
                    <a:pt x="4963795" y="12700"/>
                  </a:cubicBezTo>
                  <a:cubicBezTo>
                    <a:pt x="4963795" y="19685"/>
                    <a:pt x="4958080" y="25400"/>
                    <a:pt x="495109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4" name="Group 24"/>
          <p:cNvGrpSpPr/>
          <p:nvPr/>
        </p:nvGrpSpPr>
        <p:grpSpPr>
          <a:xfrm rot="2699999">
            <a:off x="4410163" y="891876"/>
            <a:ext cx="617474" cy="19050"/>
            <a:chOff x="0" y="0"/>
            <a:chExt cx="823299" cy="25400"/>
          </a:xfrm>
        </p:grpSpPr>
        <p:sp>
          <p:nvSpPr>
            <p:cNvPr id="25" name="Freeform 25"/>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6" name="Group 26"/>
          <p:cNvGrpSpPr/>
          <p:nvPr/>
        </p:nvGrpSpPr>
        <p:grpSpPr>
          <a:xfrm rot="2700000">
            <a:off x="4410163" y="891876"/>
            <a:ext cx="617474" cy="19050"/>
            <a:chOff x="0" y="0"/>
            <a:chExt cx="823299" cy="25400"/>
          </a:xfrm>
        </p:grpSpPr>
        <p:sp>
          <p:nvSpPr>
            <p:cNvPr id="27" name="Freeform 27"/>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8" name="Group 28"/>
          <p:cNvGrpSpPr/>
          <p:nvPr/>
        </p:nvGrpSpPr>
        <p:grpSpPr>
          <a:xfrm>
            <a:off x="3874325" y="706551"/>
            <a:ext cx="415957" cy="415957"/>
            <a:chOff x="0" y="0"/>
            <a:chExt cx="554609" cy="554609"/>
          </a:xfrm>
        </p:grpSpPr>
        <p:sp>
          <p:nvSpPr>
            <p:cNvPr id="29" name="Freeform 29"/>
            <p:cNvSpPr/>
            <p:nvPr/>
          </p:nvSpPr>
          <p:spPr>
            <a:xfrm>
              <a:off x="0" y="0"/>
              <a:ext cx="554609" cy="554609"/>
            </a:xfrm>
            <a:custGeom>
              <a:avLst/>
              <a:gdLst/>
              <a:ahLst/>
              <a:cxnLst/>
              <a:rect l="l" t="t" r="r" b="b"/>
              <a:pathLst>
                <a:path w="554609" h="554609">
                  <a:moveTo>
                    <a:pt x="38100" y="0"/>
                  </a:moveTo>
                  <a:lnTo>
                    <a:pt x="516509" y="0"/>
                  </a:lnTo>
                  <a:cubicBezTo>
                    <a:pt x="537591" y="0"/>
                    <a:pt x="554609" y="17018"/>
                    <a:pt x="554609" y="38100"/>
                  </a:cubicBezTo>
                  <a:lnTo>
                    <a:pt x="554609" y="516509"/>
                  </a:lnTo>
                  <a:cubicBezTo>
                    <a:pt x="554609" y="537591"/>
                    <a:pt x="537591" y="554609"/>
                    <a:pt x="516509" y="554609"/>
                  </a:cubicBezTo>
                  <a:lnTo>
                    <a:pt x="38100" y="554609"/>
                  </a:lnTo>
                  <a:cubicBezTo>
                    <a:pt x="17018" y="554609"/>
                    <a:pt x="0" y="537591"/>
                    <a:pt x="0" y="516509"/>
                  </a:cubicBezTo>
                  <a:lnTo>
                    <a:pt x="0" y="38100"/>
                  </a:lnTo>
                  <a:cubicBezTo>
                    <a:pt x="0" y="17018"/>
                    <a:pt x="17018" y="0"/>
                    <a:pt x="38100" y="0"/>
                  </a:cubicBezTo>
                  <a:moveTo>
                    <a:pt x="38100" y="76200"/>
                  </a:moveTo>
                  <a:lnTo>
                    <a:pt x="38100" y="38100"/>
                  </a:lnTo>
                  <a:lnTo>
                    <a:pt x="76200" y="38100"/>
                  </a:lnTo>
                  <a:lnTo>
                    <a:pt x="76200" y="516509"/>
                  </a:lnTo>
                  <a:lnTo>
                    <a:pt x="38100" y="516509"/>
                  </a:lnTo>
                  <a:lnTo>
                    <a:pt x="38100" y="478409"/>
                  </a:lnTo>
                  <a:lnTo>
                    <a:pt x="516509" y="478409"/>
                  </a:lnTo>
                  <a:lnTo>
                    <a:pt x="516509" y="516509"/>
                  </a:lnTo>
                  <a:lnTo>
                    <a:pt x="478409" y="516509"/>
                  </a:lnTo>
                  <a:lnTo>
                    <a:pt x="478409" y="38100"/>
                  </a:lnTo>
                  <a:lnTo>
                    <a:pt x="516509" y="38100"/>
                  </a:lnTo>
                  <a:lnTo>
                    <a:pt x="516509" y="76200"/>
                  </a:lnTo>
                  <a:lnTo>
                    <a:pt x="38100" y="76200"/>
                  </a:lnTo>
                  <a:close/>
                </a:path>
              </a:pathLst>
            </a:custGeom>
            <a:solidFill>
              <a:srgbClr val="000000"/>
            </a:solidFill>
            <a:ln w="12700">
              <a:solidFill>
                <a:srgbClr val="000000"/>
              </a:solidFill>
            </a:ln>
          </p:spPr>
          <p:txBody>
            <a:bodyPr/>
            <a:lstStyle/>
            <a:p>
              <a:endParaRPr lang="vi-VN"/>
            </a:p>
          </p:txBody>
        </p:sp>
      </p:grpSp>
      <p:grpSp>
        <p:nvGrpSpPr>
          <p:cNvPr id="30" name="Group 30"/>
          <p:cNvGrpSpPr/>
          <p:nvPr/>
        </p:nvGrpSpPr>
        <p:grpSpPr>
          <a:xfrm rot="412367">
            <a:off x="3171882" y="1074876"/>
            <a:ext cx="496632" cy="19050"/>
            <a:chOff x="0" y="0"/>
            <a:chExt cx="662176" cy="25400"/>
          </a:xfrm>
        </p:grpSpPr>
        <p:sp>
          <p:nvSpPr>
            <p:cNvPr id="31" name="Freeform 31"/>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32" name="Group 32"/>
          <p:cNvGrpSpPr/>
          <p:nvPr/>
        </p:nvGrpSpPr>
        <p:grpSpPr>
          <a:xfrm>
            <a:off x="1895100" y="1351556"/>
            <a:ext cx="2736600" cy="2750344"/>
            <a:chOff x="0" y="0"/>
            <a:chExt cx="3648800" cy="3667125"/>
          </a:xfrm>
        </p:grpSpPr>
        <p:sp>
          <p:nvSpPr>
            <p:cNvPr id="33" name="Freeform 33"/>
            <p:cNvSpPr/>
            <p:nvPr/>
          </p:nvSpPr>
          <p:spPr>
            <a:xfrm>
              <a:off x="0" y="0"/>
              <a:ext cx="3648800" cy="3667125"/>
            </a:xfrm>
            <a:custGeom>
              <a:avLst/>
              <a:gdLst/>
              <a:ahLst/>
              <a:cxnLst/>
              <a:rect l="l" t="t" r="r" b="b"/>
              <a:pathLst>
                <a:path w="3648800" h="3667125">
                  <a:moveTo>
                    <a:pt x="0" y="0"/>
                  </a:moveTo>
                  <a:lnTo>
                    <a:pt x="3648800" y="0"/>
                  </a:lnTo>
                  <a:lnTo>
                    <a:pt x="3648800" y="3667125"/>
                  </a:lnTo>
                  <a:lnTo>
                    <a:pt x="0" y="3667125"/>
                  </a:lnTo>
                  <a:close/>
                </a:path>
              </a:pathLst>
            </a:custGeom>
            <a:solidFill>
              <a:srgbClr val="000000">
                <a:alpha val="0"/>
              </a:srgbClr>
            </a:solidFill>
          </p:spPr>
          <p:txBody>
            <a:bodyPr/>
            <a:lstStyle/>
            <a:p>
              <a:endParaRPr lang="vi-VN"/>
            </a:p>
          </p:txBody>
        </p:sp>
        <p:sp>
          <p:nvSpPr>
            <p:cNvPr id="34" name="TextBox 34"/>
            <p:cNvSpPr txBox="1"/>
            <p:nvPr/>
          </p:nvSpPr>
          <p:spPr>
            <a:xfrm>
              <a:off x="0" y="-9525"/>
              <a:ext cx="3648800" cy="3676650"/>
            </a:xfrm>
            <a:prstGeom prst="rect">
              <a:avLst/>
            </a:prstGeom>
          </p:spPr>
          <p:txBody>
            <a:bodyPr lIns="0" tIns="0" rIns="0" bIns="0" rtlCol="0" anchor="ctr"/>
            <a:lstStyle/>
            <a:p>
              <a:pPr algn="ctr">
                <a:lnSpc>
                  <a:spcPts val="16800"/>
                </a:lnSpc>
              </a:pPr>
              <a:r>
                <a:rPr lang="en-US" sz="14000" b="1">
                  <a:solidFill>
                    <a:srgbClr val="000000"/>
                  </a:solidFill>
                  <a:latin typeface="Rubik Bold"/>
                  <a:ea typeface="Rubik Bold"/>
                  <a:cs typeface="Rubik Bold"/>
                  <a:sym typeface="Rubik Bold"/>
                </a:rPr>
                <a:t>01</a:t>
              </a:r>
            </a:p>
          </p:txBody>
        </p:sp>
      </p:grpSp>
      <p:sp>
        <p:nvSpPr>
          <p:cNvPr id="35" name="TextBox 35"/>
          <p:cNvSpPr txBox="1"/>
          <p:nvPr/>
        </p:nvSpPr>
        <p:spPr>
          <a:xfrm>
            <a:off x="3952607" y="4970073"/>
            <a:ext cx="10324981" cy="2190750"/>
          </a:xfrm>
          <a:prstGeom prst="rect">
            <a:avLst/>
          </a:prstGeom>
        </p:spPr>
        <p:txBody>
          <a:bodyPr lIns="0" tIns="0" rIns="0" bIns="0" rtlCol="0" anchor="t">
            <a:spAutoFit/>
          </a:bodyPr>
          <a:lstStyle/>
          <a:p>
            <a:pPr algn="ctr">
              <a:lnSpc>
                <a:spcPts val="16800"/>
              </a:lnSpc>
            </a:pPr>
            <a:r>
              <a:rPr lang="en-US" sz="14000" b="1">
                <a:solidFill>
                  <a:srgbClr val="000000"/>
                </a:solidFill>
                <a:latin typeface="Times New Roman Bold"/>
                <a:ea typeface="Times New Roman Bold"/>
                <a:cs typeface="Times New Roman Bold"/>
                <a:sym typeface="Times New Roman Bold"/>
              </a:rPr>
              <a:t>GIỚI THIỆU</a:t>
            </a:r>
          </a:p>
        </p:txBody>
      </p:sp>
      <p:sp>
        <p:nvSpPr>
          <p:cNvPr id="36" name="Freeform 36"/>
          <p:cNvSpPr/>
          <p:nvPr/>
        </p:nvSpPr>
        <p:spPr>
          <a:xfrm>
            <a:off x="903553" y="8187457"/>
            <a:ext cx="1053295" cy="1053295"/>
          </a:xfrm>
          <a:custGeom>
            <a:avLst/>
            <a:gdLst/>
            <a:ahLst/>
            <a:cxnLst/>
            <a:rect l="l" t="t" r="r" b="b"/>
            <a:pathLst>
              <a:path w="1053295" h="1053295">
                <a:moveTo>
                  <a:pt x="0" y="0"/>
                </a:moveTo>
                <a:lnTo>
                  <a:pt x="1053295" y="0"/>
                </a:lnTo>
                <a:lnTo>
                  <a:pt x="1053295" y="1053295"/>
                </a:lnTo>
                <a:lnTo>
                  <a:pt x="0" y="10532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37" name="Freeform 37"/>
          <p:cNvSpPr/>
          <p:nvPr/>
        </p:nvSpPr>
        <p:spPr>
          <a:xfrm>
            <a:off x="7656916" y="3442934"/>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4">
              <a:extLst>
                <a:ext uri="{96DAC541-7B7A-43D3-8B79-37D633B846F1}">
                  <asvg:svgBlip xmlns:asvg="http://schemas.microsoft.com/office/drawing/2016/SVG/main" r:embed="rId15"/>
                </a:ext>
              </a:extLst>
            </a:blip>
            <a:stretch>
              <a:fillRect t="-1547" b="-1547"/>
            </a:stretch>
          </a:blipFill>
        </p:spPr>
        <p:txBody>
          <a:bodyPr/>
          <a:lstStyle/>
          <a:p>
            <a:endParaRPr lang="vi-VN"/>
          </a:p>
        </p:txBody>
      </p:sp>
      <p:sp>
        <p:nvSpPr>
          <p:cNvPr id="38" name="Freeform 38"/>
          <p:cNvSpPr/>
          <p:nvPr/>
        </p:nvSpPr>
        <p:spPr>
          <a:xfrm>
            <a:off x="8585206" y="3141278"/>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a:p>
        </p:txBody>
      </p:sp>
      <p:sp>
        <p:nvSpPr>
          <p:cNvPr id="39" name="Freeform 39"/>
          <p:cNvSpPr/>
          <p:nvPr/>
        </p:nvSpPr>
        <p:spPr>
          <a:xfrm>
            <a:off x="6084978" y="283465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8">
              <a:extLst>
                <a:ext uri="{96DAC541-7B7A-43D3-8B79-37D633B846F1}">
                  <asvg:svgBlip xmlns:asvg="http://schemas.microsoft.com/office/drawing/2016/SVG/main" r:embed="rId19"/>
                </a:ext>
              </a:extLst>
            </a:blip>
            <a:stretch>
              <a:fillRect t="-5326" b="-5326"/>
            </a:stretch>
          </a:blipFill>
        </p:spPr>
        <p:txBody>
          <a:bodyPr/>
          <a:lstStyle/>
          <a:p>
            <a:endParaRPr lang="vi-VN"/>
          </a:p>
        </p:txBody>
      </p:sp>
      <p:sp>
        <p:nvSpPr>
          <p:cNvPr id="40" name="Freeform 40"/>
          <p:cNvSpPr/>
          <p:nvPr/>
        </p:nvSpPr>
        <p:spPr>
          <a:xfrm>
            <a:off x="898825" y="6811025"/>
            <a:ext cx="1062750" cy="1062750"/>
          </a:xfrm>
          <a:custGeom>
            <a:avLst/>
            <a:gdLst/>
            <a:ahLst/>
            <a:cxnLst/>
            <a:rect l="l" t="t" r="r" b="b"/>
            <a:pathLst>
              <a:path w="1062750" h="1062750">
                <a:moveTo>
                  <a:pt x="0" y="0"/>
                </a:moveTo>
                <a:lnTo>
                  <a:pt x="1062750" y="0"/>
                </a:lnTo>
                <a:lnTo>
                  <a:pt x="1062750" y="1062750"/>
                </a:lnTo>
                <a:lnTo>
                  <a:pt x="0" y="10627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vi-VN"/>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7" name="Group 17"/>
          <p:cNvGrpSpPr/>
          <p:nvPr/>
        </p:nvGrpSpPr>
        <p:grpSpPr>
          <a:xfrm>
            <a:off x="1121368" y="2219570"/>
            <a:ext cx="3326416" cy="6551200"/>
            <a:chOff x="0" y="0"/>
            <a:chExt cx="4435221" cy="8734933"/>
          </a:xfrm>
        </p:grpSpPr>
        <p:sp>
          <p:nvSpPr>
            <p:cNvPr id="18" name="Freeform 18" descr="A screenshot of a phone  AI-generated content may be incorrect."/>
            <p:cNvSpPr/>
            <p:nvPr/>
          </p:nvSpPr>
          <p:spPr>
            <a:xfrm>
              <a:off x="0" y="0"/>
              <a:ext cx="4435221" cy="8734933"/>
            </a:xfrm>
            <a:custGeom>
              <a:avLst/>
              <a:gdLst/>
              <a:ahLst/>
              <a:cxnLst/>
              <a:rect l="l" t="t" r="r" b="b"/>
              <a:pathLst>
                <a:path w="4435221" h="8734933">
                  <a:moveTo>
                    <a:pt x="0" y="0"/>
                  </a:moveTo>
                  <a:lnTo>
                    <a:pt x="4435221" y="0"/>
                  </a:lnTo>
                  <a:lnTo>
                    <a:pt x="4435221" y="8734933"/>
                  </a:lnTo>
                  <a:lnTo>
                    <a:pt x="0" y="8734933"/>
                  </a:lnTo>
                  <a:lnTo>
                    <a:pt x="0" y="0"/>
                  </a:lnTo>
                  <a:close/>
                </a:path>
              </a:pathLst>
            </a:custGeom>
            <a:blipFill>
              <a:blip r:embed="rId6"/>
              <a:stretch>
                <a:fillRect t="-23" b="-23"/>
              </a:stretch>
            </a:blipFill>
          </p:spPr>
          <p:txBody>
            <a:bodyPr/>
            <a:lstStyle/>
            <a:p>
              <a:endParaRPr lang="vi-VN"/>
            </a:p>
          </p:txBody>
        </p:sp>
      </p:grpSp>
      <p:grpSp>
        <p:nvGrpSpPr>
          <p:cNvPr id="19" name="Group 19"/>
          <p:cNvGrpSpPr/>
          <p:nvPr/>
        </p:nvGrpSpPr>
        <p:grpSpPr>
          <a:xfrm>
            <a:off x="6605626" y="2219570"/>
            <a:ext cx="3343751" cy="6551200"/>
            <a:chOff x="0" y="0"/>
            <a:chExt cx="4458335" cy="8734933"/>
          </a:xfrm>
        </p:grpSpPr>
        <p:sp>
          <p:nvSpPr>
            <p:cNvPr id="20" name="Freeform 20" descr="A screenshot of a chat  AI-generated content may be incorrect."/>
            <p:cNvSpPr/>
            <p:nvPr/>
          </p:nvSpPr>
          <p:spPr>
            <a:xfrm>
              <a:off x="0" y="0"/>
              <a:ext cx="4458335" cy="8734933"/>
            </a:xfrm>
            <a:custGeom>
              <a:avLst/>
              <a:gdLst/>
              <a:ahLst/>
              <a:cxnLst/>
              <a:rect l="l" t="t" r="r" b="b"/>
              <a:pathLst>
                <a:path w="4458335" h="8734933">
                  <a:moveTo>
                    <a:pt x="0" y="0"/>
                  </a:moveTo>
                  <a:lnTo>
                    <a:pt x="4458335" y="0"/>
                  </a:lnTo>
                  <a:lnTo>
                    <a:pt x="4458335" y="8734933"/>
                  </a:lnTo>
                  <a:lnTo>
                    <a:pt x="0" y="8734933"/>
                  </a:lnTo>
                  <a:lnTo>
                    <a:pt x="0" y="0"/>
                  </a:lnTo>
                  <a:close/>
                </a:path>
              </a:pathLst>
            </a:custGeom>
            <a:blipFill>
              <a:blip r:embed="rId7"/>
              <a:stretch>
                <a:fillRect/>
              </a:stretch>
            </a:blipFill>
          </p:spPr>
          <p:txBody>
            <a:bodyPr/>
            <a:lstStyle/>
            <a:p>
              <a:endParaRPr lang="vi-VN"/>
            </a:p>
          </p:txBody>
        </p:sp>
      </p:grpSp>
      <p:grpSp>
        <p:nvGrpSpPr>
          <p:cNvPr id="21" name="Group 21"/>
          <p:cNvGrpSpPr/>
          <p:nvPr/>
        </p:nvGrpSpPr>
        <p:grpSpPr>
          <a:xfrm>
            <a:off x="12852314" y="2219570"/>
            <a:ext cx="3386995" cy="6551200"/>
            <a:chOff x="0" y="0"/>
            <a:chExt cx="4515993" cy="8734933"/>
          </a:xfrm>
        </p:grpSpPr>
        <p:sp>
          <p:nvSpPr>
            <p:cNvPr id="22" name="Freeform 22" descr="A screenshot of a phone  AI-generated content may be incorrect."/>
            <p:cNvSpPr/>
            <p:nvPr/>
          </p:nvSpPr>
          <p:spPr>
            <a:xfrm>
              <a:off x="0" y="0"/>
              <a:ext cx="4515993" cy="8734933"/>
            </a:xfrm>
            <a:custGeom>
              <a:avLst/>
              <a:gdLst/>
              <a:ahLst/>
              <a:cxnLst/>
              <a:rect l="l" t="t" r="r" b="b"/>
              <a:pathLst>
                <a:path w="4515993" h="8734933">
                  <a:moveTo>
                    <a:pt x="0" y="0"/>
                  </a:moveTo>
                  <a:lnTo>
                    <a:pt x="4515993" y="0"/>
                  </a:lnTo>
                  <a:lnTo>
                    <a:pt x="4515993" y="8734933"/>
                  </a:lnTo>
                  <a:lnTo>
                    <a:pt x="0" y="8734933"/>
                  </a:lnTo>
                  <a:lnTo>
                    <a:pt x="0" y="0"/>
                  </a:lnTo>
                  <a:close/>
                </a:path>
              </a:pathLst>
            </a:custGeom>
            <a:blipFill>
              <a:blip r:embed="rId8"/>
              <a:stretch>
                <a:fillRect t="-24" b="-24"/>
              </a:stretch>
            </a:blipFill>
          </p:spPr>
          <p:txBody>
            <a:bodyPr/>
            <a:lstStyle/>
            <a:p>
              <a:endParaRPr lang="vi-VN"/>
            </a:p>
          </p:txBody>
        </p:sp>
      </p:grpSp>
      <p:sp>
        <p:nvSpPr>
          <p:cNvPr id="23" name="TextBox 23"/>
          <p:cNvSpPr txBox="1"/>
          <p:nvPr/>
        </p:nvSpPr>
        <p:spPr>
          <a:xfrm>
            <a:off x="7132320" y="632460"/>
            <a:ext cx="3937478" cy="457200"/>
          </a:xfrm>
          <a:prstGeom prst="rect">
            <a:avLst/>
          </a:prstGeom>
        </p:spPr>
        <p:txBody>
          <a:bodyPr lIns="0" tIns="0" rIns="0" bIns="0" rtlCol="0" anchor="t">
            <a:spAutoFit/>
          </a:bodyPr>
          <a:lstStyle/>
          <a:p>
            <a:pPr algn="l">
              <a:lnSpc>
                <a:spcPts val="3358"/>
              </a:lnSpc>
            </a:pPr>
            <a:r>
              <a:rPr lang="en-US" sz="2799" b="1">
                <a:solidFill>
                  <a:srgbClr val="000000"/>
                </a:solidFill>
                <a:latin typeface="Times New Roman Bold"/>
                <a:ea typeface="Times New Roman Bold"/>
                <a:cs typeface="Times New Roman Bold"/>
                <a:sym typeface="Times New Roman Bold"/>
              </a:rPr>
              <a:t>Giao diện người dùng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7" name="Group 17"/>
          <p:cNvGrpSpPr/>
          <p:nvPr/>
        </p:nvGrpSpPr>
        <p:grpSpPr>
          <a:xfrm>
            <a:off x="989552" y="1643124"/>
            <a:ext cx="3978688" cy="7714202"/>
            <a:chOff x="0" y="0"/>
            <a:chExt cx="5304917" cy="10285603"/>
          </a:xfrm>
        </p:grpSpPr>
        <p:sp>
          <p:nvSpPr>
            <p:cNvPr id="18" name="Freeform 18" descr="A screenshot of a phone  AI-generated content may be incorrect."/>
            <p:cNvSpPr/>
            <p:nvPr/>
          </p:nvSpPr>
          <p:spPr>
            <a:xfrm>
              <a:off x="0" y="0"/>
              <a:ext cx="5304917" cy="10285603"/>
            </a:xfrm>
            <a:custGeom>
              <a:avLst/>
              <a:gdLst/>
              <a:ahLst/>
              <a:cxnLst/>
              <a:rect l="l" t="t" r="r" b="b"/>
              <a:pathLst>
                <a:path w="5304917" h="10285603">
                  <a:moveTo>
                    <a:pt x="0" y="0"/>
                  </a:moveTo>
                  <a:lnTo>
                    <a:pt x="5304917" y="0"/>
                  </a:lnTo>
                  <a:lnTo>
                    <a:pt x="5304917" y="10285603"/>
                  </a:lnTo>
                  <a:lnTo>
                    <a:pt x="0" y="10285603"/>
                  </a:lnTo>
                  <a:lnTo>
                    <a:pt x="0" y="0"/>
                  </a:lnTo>
                  <a:close/>
                </a:path>
              </a:pathLst>
            </a:custGeom>
            <a:blipFill>
              <a:blip r:embed="rId6"/>
              <a:stretch>
                <a:fillRect/>
              </a:stretch>
            </a:blipFill>
          </p:spPr>
          <p:txBody>
            <a:bodyPr/>
            <a:lstStyle/>
            <a:p>
              <a:endParaRPr lang="vi-VN"/>
            </a:p>
          </p:txBody>
        </p:sp>
      </p:grpSp>
      <p:grpSp>
        <p:nvGrpSpPr>
          <p:cNvPr id="19" name="Group 19"/>
          <p:cNvGrpSpPr/>
          <p:nvPr/>
        </p:nvGrpSpPr>
        <p:grpSpPr>
          <a:xfrm>
            <a:off x="6350094" y="1643124"/>
            <a:ext cx="3978688" cy="7883747"/>
            <a:chOff x="0" y="0"/>
            <a:chExt cx="5304917" cy="10511663"/>
          </a:xfrm>
        </p:grpSpPr>
        <p:sp>
          <p:nvSpPr>
            <p:cNvPr id="20" name="Freeform 20" descr="A screenshot of a cell phone  AI-generated content may be incorrect."/>
            <p:cNvSpPr/>
            <p:nvPr/>
          </p:nvSpPr>
          <p:spPr>
            <a:xfrm>
              <a:off x="0" y="0"/>
              <a:ext cx="5304917" cy="10511663"/>
            </a:xfrm>
            <a:custGeom>
              <a:avLst/>
              <a:gdLst/>
              <a:ahLst/>
              <a:cxnLst/>
              <a:rect l="l" t="t" r="r" b="b"/>
              <a:pathLst>
                <a:path w="5304917" h="10511663">
                  <a:moveTo>
                    <a:pt x="0" y="0"/>
                  </a:moveTo>
                  <a:lnTo>
                    <a:pt x="5304917" y="0"/>
                  </a:lnTo>
                  <a:lnTo>
                    <a:pt x="5304917" y="10511663"/>
                  </a:lnTo>
                  <a:lnTo>
                    <a:pt x="0" y="10511663"/>
                  </a:lnTo>
                  <a:lnTo>
                    <a:pt x="0" y="0"/>
                  </a:lnTo>
                  <a:close/>
                </a:path>
              </a:pathLst>
            </a:custGeom>
            <a:blipFill>
              <a:blip r:embed="rId7"/>
              <a:stretch>
                <a:fillRect/>
              </a:stretch>
            </a:blipFill>
          </p:spPr>
          <p:txBody>
            <a:bodyPr/>
            <a:lstStyle/>
            <a:p>
              <a:endParaRPr lang="vi-VN"/>
            </a:p>
          </p:txBody>
        </p:sp>
      </p:grpSp>
      <p:grpSp>
        <p:nvGrpSpPr>
          <p:cNvPr id="21" name="Group 21"/>
          <p:cNvGrpSpPr/>
          <p:nvPr/>
        </p:nvGrpSpPr>
        <p:grpSpPr>
          <a:xfrm>
            <a:off x="12190952" y="1643124"/>
            <a:ext cx="4077748" cy="7883747"/>
            <a:chOff x="0" y="0"/>
            <a:chExt cx="5436997" cy="10511663"/>
          </a:xfrm>
        </p:grpSpPr>
        <p:sp>
          <p:nvSpPr>
            <p:cNvPr id="22" name="Freeform 22" descr="A bug on a leaf  AI-generated content may be incorrect."/>
            <p:cNvSpPr/>
            <p:nvPr/>
          </p:nvSpPr>
          <p:spPr>
            <a:xfrm>
              <a:off x="0" y="0"/>
              <a:ext cx="5436997" cy="10511663"/>
            </a:xfrm>
            <a:custGeom>
              <a:avLst/>
              <a:gdLst/>
              <a:ahLst/>
              <a:cxnLst/>
              <a:rect l="l" t="t" r="r" b="b"/>
              <a:pathLst>
                <a:path w="5436997" h="10511663">
                  <a:moveTo>
                    <a:pt x="0" y="0"/>
                  </a:moveTo>
                  <a:lnTo>
                    <a:pt x="5436997" y="0"/>
                  </a:lnTo>
                  <a:lnTo>
                    <a:pt x="5436997" y="10511663"/>
                  </a:lnTo>
                  <a:lnTo>
                    <a:pt x="0" y="10511663"/>
                  </a:lnTo>
                  <a:lnTo>
                    <a:pt x="0" y="0"/>
                  </a:lnTo>
                  <a:close/>
                </a:path>
              </a:pathLst>
            </a:custGeom>
            <a:blipFill>
              <a:blip r:embed="rId8"/>
              <a:stretch>
                <a:fillRect/>
              </a:stretch>
            </a:blipFill>
          </p:spPr>
          <p:txBody>
            <a:bodyPr/>
            <a:lstStyle/>
            <a:p>
              <a:endParaRPr lang="vi-VN"/>
            </a:p>
          </p:txBody>
        </p:sp>
      </p:grpSp>
      <p:sp>
        <p:nvSpPr>
          <p:cNvPr id="23" name="TextBox 23"/>
          <p:cNvSpPr txBox="1"/>
          <p:nvPr/>
        </p:nvSpPr>
        <p:spPr>
          <a:xfrm>
            <a:off x="5059680" y="629484"/>
            <a:ext cx="9144000" cy="457200"/>
          </a:xfrm>
          <a:prstGeom prst="rect">
            <a:avLst/>
          </a:prstGeom>
        </p:spPr>
        <p:txBody>
          <a:bodyPr lIns="0" tIns="0" rIns="0" bIns="0" rtlCol="0" anchor="t">
            <a:spAutoFit/>
          </a:bodyPr>
          <a:lstStyle/>
          <a:p>
            <a:pPr algn="l">
              <a:lnSpc>
                <a:spcPts val="3358"/>
              </a:lnSpc>
            </a:pPr>
            <a:r>
              <a:rPr lang="en-US" sz="2799" b="1">
                <a:solidFill>
                  <a:srgbClr val="000000"/>
                </a:solidFill>
                <a:latin typeface="Times New Roman Bold"/>
                <a:ea typeface="Times New Roman Bold"/>
                <a:cs typeface="Times New Roman Bold"/>
                <a:sym typeface="Times New Roman Bold"/>
              </a:rPr>
              <a:t>Giao diện trang chủ (danh mục-thông tin loại sâu) </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4572000" y="713304"/>
            <a:ext cx="9144000" cy="457200"/>
          </a:xfrm>
          <a:prstGeom prst="rect">
            <a:avLst/>
          </a:prstGeom>
        </p:spPr>
        <p:txBody>
          <a:bodyPr lIns="0" tIns="0" rIns="0" bIns="0" rtlCol="0" anchor="t">
            <a:spAutoFit/>
          </a:bodyPr>
          <a:lstStyle/>
          <a:p>
            <a:pPr algn="l">
              <a:lnSpc>
                <a:spcPts val="3358"/>
              </a:lnSpc>
            </a:pPr>
            <a:r>
              <a:rPr lang="en-US" sz="2799" b="1">
                <a:solidFill>
                  <a:srgbClr val="000000"/>
                </a:solidFill>
                <a:latin typeface="Times New Roman Bold"/>
                <a:ea typeface="Times New Roman Bold"/>
                <a:cs typeface="Times New Roman Bold"/>
                <a:sym typeface="Times New Roman Bold"/>
              </a:rPr>
              <a:t>Giao diện Quét AI (Phân tích sâu theo ảnh) </a:t>
            </a:r>
          </a:p>
        </p:txBody>
      </p:sp>
      <p:grpSp>
        <p:nvGrpSpPr>
          <p:cNvPr id="18" name="Group 18"/>
          <p:cNvGrpSpPr/>
          <p:nvPr/>
        </p:nvGrpSpPr>
        <p:grpSpPr>
          <a:xfrm>
            <a:off x="1229842" y="1676400"/>
            <a:ext cx="3929062" cy="7696200"/>
            <a:chOff x="0" y="0"/>
            <a:chExt cx="5238750" cy="10261600"/>
          </a:xfrm>
        </p:grpSpPr>
        <p:sp>
          <p:nvSpPr>
            <p:cNvPr id="19" name="Freeform 19" descr="A screenshot of a chat  AI-generated content may be incorrect."/>
            <p:cNvSpPr/>
            <p:nvPr/>
          </p:nvSpPr>
          <p:spPr>
            <a:xfrm>
              <a:off x="0" y="0"/>
              <a:ext cx="5238750" cy="10261600"/>
            </a:xfrm>
            <a:custGeom>
              <a:avLst/>
              <a:gdLst/>
              <a:ahLst/>
              <a:cxnLst/>
              <a:rect l="l" t="t" r="r" b="b"/>
              <a:pathLst>
                <a:path w="5238750" h="10261600">
                  <a:moveTo>
                    <a:pt x="0" y="0"/>
                  </a:moveTo>
                  <a:lnTo>
                    <a:pt x="5238750" y="0"/>
                  </a:lnTo>
                  <a:lnTo>
                    <a:pt x="5238750" y="10261600"/>
                  </a:lnTo>
                  <a:lnTo>
                    <a:pt x="0" y="10261600"/>
                  </a:lnTo>
                  <a:lnTo>
                    <a:pt x="0" y="0"/>
                  </a:lnTo>
                  <a:close/>
                </a:path>
              </a:pathLst>
            </a:custGeom>
            <a:blipFill>
              <a:blip r:embed="rId6"/>
              <a:stretch>
                <a:fillRect l="-26" r="-26"/>
              </a:stretch>
            </a:blipFill>
          </p:spPr>
          <p:txBody>
            <a:bodyPr/>
            <a:lstStyle/>
            <a:p>
              <a:endParaRPr lang="vi-VN"/>
            </a:p>
          </p:txBody>
        </p:sp>
      </p:grpSp>
      <p:grpSp>
        <p:nvGrpSpPr>
          <p:cNvPr id="20" name="Group 20"/>
          <p:cNvGrpSpPr/>
          <p:nvPr/>
        </p:nvGrpSpPr>
        <p:grpSpPr>
          <a:xfrm>
            <a:off x="7069242" y="1798322"/>
            <a:ext cx="3875247" cy="7574280"/>
            <a:chOff x="0" y="0"/>
            <a:chExt cx="5166995" cy="10099040"/>
          </a:xfrm>
        </p:grpSpPr>
        <p:sp>
          <p:nvSpPr>
            <p:cNvPr id="21" name="Freeform 21" descr="A screenshot of a phone  AI-generated content may be incorrect."/>
            <p:cNvSpPr/>
            <p:nvPr/>
          </p:nvSpPr>
          <p:spPr>
            <a:xfrm>
              <a:off x="0" y="0"/>
              <a:ext cx="5166995" cy="10099040"/>
            </a:xfrm>
            <a:custGeom>
              <a:avLst/>
              <a:gdLst/>
              <a:ahLst/>
              <a:cxnLst/>
              <a:rect l="l" t="t" r="r" b="b"/>
              <a:pathLst>
                <a:path w="5166995" h="10099040">
                  <a:moveTo>
                    <a:pt x="0" y="0"/>
                  </a:moveTo>
                  <a:lnTo>
                    <a:pt x="5166995" y="0"/>
                  </a:lnTo>
                  <a:lnTo>
                    <a:pt x="5166995" y="10099040"/>
                  </a:lnTo>
                  <a:lnTo>
                    <a:pt x="0" y="10099040"/>
                  </a:lnTo>
                  <a:lnTo>
                    <a:pt x="0" y="0"/>
                  </a:lnTo>
                  <a:close/>
                </a:path>
              </a:pathLst>
            </a:custGeom>
            <a:blipFill>
              <a:blip r:embed="rId7"/>
              <a:stretch>
                <a:fillRect l="-7" r="-7"/>
              </a:stretch>
            </a:blipFill>
          </p:spPr>
          <p:txBody>
            <a:bodyPr/>
            <a:lstStyle/>
            <a:p>
              <a:endParaRPr lang="vi-VN"/>
            </a:p>
          </p:txBody>
        </p:sp>
      </p:grpSp>
      <p:grpSp>
        <p:nvGrpSpPr>
          <p:cNvPr id="22" name="Group 22"/>
          <p:cNvGrpSpPr/>
          <p:nvPr/>
        </p:nvGrpSpPr>
        <p:grpSpPr>
          <a:xfrm>
            <a:off x="12637064" y="1798322"/>
            <a:ext cx="3835813" cy="7574280"/>
            <a:chOff x="0" y="0"/>
            <a:chExt cx="5114417" cy="10099040"/>
          </a:xfrm>
        </p:grpSpPr>
        <p:sp>
          <p:nvSpPr>
            <p:cNvPr id="23" name="Freeform 23" descr="A screenshot of a cellphone  AI-generated content may be incorrect."/>
            <p:cNvSpPr/>
            <p:nvPr/>
          </p:nvSpPr>
          <p:spPr>
            <a:xfrm>
              <a:off x="0" y="0"/>
              <a:ext cx="5114417" cy="10099040"/>
            </a:xfrm>
            <a:custGeom>
              <a:avLst/>
              <a:gdLst/>
              <a:ahLst/>
              <a:cxnLst/>
              <a:rect l="l" t="t" r="r" b="b"/>
              <a:pathLst>
                <a:path w="5114417" h="10099040">
                  <a:moveTo>
                    <a:pt x="0" y="0"/>
                  </a:moveTo>
                  <a:lnTo>
                    <a:pt x="5114417" y="0"/>
                  </a:lnTo>
                  <a:lnTo>
                    <a:pt x="5114417" y="10099040"/>
                  </a:lnTo>
                  <a:lnTo>
                    <a:pt x="0" y="10099040"/>
                  </a:lnTo>
                  <a:lnTo>
                    <a:pt x="0" y="0"/>
                  </a:lnTo>
                  <a:close/>
                </a:path>
              </a:pathLst>
            </a:custGeom>
            <a:blipFill>
              <a:blip r:embed="rId8"/>
              <a:stretch>
                <a:fillRect l="-26" r="-26"/>
              </a:stretch>
            </a:blipFill>
          </p:spPr>
          <p:txBody>
            <a:bodyPr/>
            <a:lstStyle/>
            <a:p>
              <a:endParaRPr lang="vi-VN"/>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5029200" y="637104"/>
            <a:ext cx="9144000" cy="457200"/>
          </a:xfrm>
          <a:prstGeom prst="rect">
            <a:avLst/>
          </a:prstGeom>
        </p:spPr>
        <p:txBody>
          <a:bodyPr lIns="0" tIns="0" rIns="0" bIns="0" rtlCol="0" anchor="t">
            <a:spAutoFit/>
          </a:bodyPr>
          <a:lstStyle/>
          <a:p>
            <a:pPr algn="l">
              <a:lnSpc>
                <a:spcPts val="3358"/>
              </a:lnSpc>
            </a:pPr>
            <a:r>
              <a:rPr lang="en-US" sz="2799" b="1">
                <a:solidFill>
                  <a:srgbClr val="000000"/>
                </a:solidFill>
                <a:latin typeface="Times New Roman Bold"/>
                <a:ea typeface="Times New Roman Bold"/>
                <a:cs typeface="Times New Roman Bold"/>
                <a:sym typeface="Times New Roman Bold"/>
              </a:rPr>
              <a:t>Giao diện tư vấn (thông tin sâu và tư vấn thuốc) </a:t>
            </a:r>
          </a:p>
        </p:txBody>
      </p:sp>
      <p:grpSp>
        <p:nvGrpSpPr>
          <p:cNvPr id="18" name="Group 18"/>
          <p:cNvGrpSpPr/>
          <p:nvPr/>
        </p:nvGrpSpPr>
        <p:grpSpPr>
          <a:xfrm>
            <a:off x="1268438" y="1881360"/>
            <a:ext cx="3669316" cy="7155180"/>
            <a:chOff x="0" y="0"/>
            <a:chExt cx="4892421" cy="9540240"/>
          </a:xfrm>
        </p:grpSpPr>
        <p:sp>
          <p:nvSpPr>
            <p:cNvPr id="19" name="Freeform 19" descr="A white surface with a black and white background  AI-generated content may be incorrect."/>
            <p:cNvSpPr/>
            <p:nvPr/>
          </p:nvSpPr>
          <p:spPr>
            <a:xfrm>
              <a:off x="0" y="0"/>
              <a:ext cx="4892421" cy="9540240"/>
            </a:xfrm>
            <a:custGeom>
              <a:avLst/>
              <a:gdLst/>
              <a:ahLst/>
              <a:cxnLst/>
              <a:rect l="l" t="t" r="r" b="b"/>
              <a:pathLst>
                <a:path w="4892421" h="9540240">
                  <a:moveTo>
                    <a:pt x="0" y="0"/>
                  </a:moveTo>
                  <a:lnTo>
                    <a:pt x="4892421" y="0"/>
                  </a:lnTo>
                  <a:lnTo>
                    <a:pt x="4892421" y="9540240"/>
                  </a:lnTo>
                  <a:lnTo>
                    <a:pt x="0" y="9540240"/>
                  </a:lnTo>
                  <a:lnTo>
                    <a:pt x="0" y="0"/>
                  </a:lnTo>
                  <a:close/>
                </a:path>
              </a:pathLst>
            </a:custGeom>
            <a:blipFill>
              <a:blip r:embed="rId6"/>
              <a:stretch>
                <a:fillRect/>
              </a:stretch>
            </a:blipFill>
          </p:spPr>
          <p:txBody>
            <a:bodyPr/>
            <a:lstStyle/>
            <a:p>
              <a:endParaRPr lang="vi-VN"/>
            </a:p>
          </p:txBody>
        </p:sp>
      </p:grpSp>
      <p:grpSp>
        <p:nvGrpSpPr>
          <p:cNvPr id="20" name="Group 20"/>
          <p:cNvGrpSpPr/>
          <p:nvPr/>
        </p:nvGrpSpPr>
        <p:grpSpPr>
          <a:xfrm>
            <a:off x="6481294" y="2024184"/>
            <a:ext cx="3669316" cy="7172135"/>
            <a:chOff x="0" y="0"/>
            <a:chExt cx="4892421" cy="9562846"/>
          </a:xfrm>
        </p:grpSpPr>
        <p:sp>
          <p:nvSpPr>
            <p:cNvPr id="21" name="Freeform 21" descr="A screenshot of a chat  AI-generated content may be incorrect."/>
            <p:cNvSpPr/>
            <p:nvPr/>
          </p:nvSpPr>
          <p:spPr>
            <a:xfrm>
              <a:off x="0" y="0"/>
              <a:ext cx="4892421" cy="9562846"/>
            </a:xfrm>
            <a:custGeom>
              <a:avLst/>
              <a:gdLst/>
              <a:ahLst/>
              <a:cxnLst/>
              <a:rect l="l" t="t" r="r" b="b"/>
              <a:pathLst>
                <a:path w="4892421" h="9562846">
                  <a:moveTo>
                    <a:pt x="0" y="0"/>
                  </a:moveTo>
                  <a:lnTo>
                    <a:pt x="4892421" y="0"/>
                  </a:lnTo>
                  <a:lnTo>
                    <a:pt x="4892421" y="9562846"/>
                  </a:lnTo>
                  <a:lnTo>
                    <a:pt x="0" y="9562846"/>
                  </a:lnTo>
                  <a:lnTo>
                    <a:pt x="0" y="0"/>
                  </a:lnTo>
                  <a:close/>
                </a:path>
              </a:pathLst>
            </a:custGeom>
            <a:blipFill>
              <a:blip r:embed="rId7"/>
              <a:stretch>
                <a:fillRect t="-23" b="-23"/>
              </a:stretch>
            </a:blipFill>
          </p:spPr>
          <p:txBody>
            <a:bodyPr/>
            <a:lstStyle/>
            <a:p>
              <a:endParaRPr lang="vi-VN"/>
            </a:p>
          </p:txBody>
        </p:sp>
      </p:grpSp>
      <p:grpSp>
        <p:nvGrpSpPr>
          <p:cNvPr id="22" name="Group 22"/>
          <p:cNvGrpSpPr/>
          <p:nvPr/>
        </p:nvGrpSpPr>
        <p:grpSpPr>
          <a:xfrm>
            <a:off x="12773080" y="2024184"/>
            <a:ext cx="3669316" cy="7223093"/>
            <a:chOff x="0" y="0"/>
            <a:chExt cx="4892421" cy="9630791"/>
          </a:xfrm>
        </p:grpSpPr>
        <p:sp>
          <p:nvSpPr>
            <p:cNvPr id="23" name="Freeform 23" descr="A screenshot of a phone  AI-generated content may be incorrect."/>
            <p:cNvSpPr/>
            <p:nvPr/>
          </p:nvSpPr>
          <p:spPr>
            <a:xfrm>
              <a:off x="0" y="0"/>
              <a:ext cx="4892421" cy="9630791"/>
            </a:xfrm>
            <a:custGeom>
              <a:avLst/>
              <a:gdLst/>
              <a:ahLst/>
              <a:cxnLst/>
              <a:rect l="l" t="t" r="r" b="b"/>
              <a:pathLst>
                <a:path w="4892421" h="9630791">
                  <a:moveTo>
                    <a:pt x="0" y="0"/>
                  </a:moveTo>
                  <a:lnTo>
                    <a:pt x="4892421" y="0"/>
                  </a:lnTo>
                  <a:lnTo>
                    <a:pt x="4892421" y="9630791"/>
                  </a:lnTo>
                  <a:lnTo>
                    <a:pt x="0" y="9630791"/>
                  </a:lnTo>
                  <a:lnTo>
                    <a:pt x="0" y="0"/>
                  </a:lnTo>
                  <a:close/>
                </a:path>
              </a:pathLst>
            </a:custGeom>
            <a:blipFill>
              <a:blip r:embed="rId8"/>
              <a:stretch>
                <a:fillRect/>
              </a:stretch>
            </a:blipFill>
          </p:spPr>
          <p:txBody>
            <a:bodyPr/>
            <a:lstStyle/>
            <a:p>
              <a:endParaRPr lang="vi-VN"/>
            </a:p>
          </p:txBody>
        </p:sp>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702825" y="519827"/>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4991688" y="645504"/>
            <a:ext cx="9148688" cy="457200"/>
          </a:xfrm>
          <a:prstGeom prst="rect">
            <a:avLst/>
          </a:prstGeom>
        </p:spPr>
        <p:txBody>
          <a:bodyPr lIns="0" tIns="0" rIns="0" bIns="0" rtlCol="0" anchor="t">
            <a:spAutoFit/>
          </a:bodyPr>
          <a:lstStyle/>
          <a:p>
            <a:pPr algn="l">
              <a:lnSpc>
                <a:spcPts val="3358"/>
              </a:lnSpc>
            </a:pPr>
            <a:r>
              <a:rPr lang="en-US" sz="2799" b="1">
                <a:solidFill>
                  <a:srgbClr val="000000"/>
                </a:solidFill>
                <a:latin typeface="Times New Roman Bold"/>
                <a:ea typeface="Times New Roman Bold"/>
                <a:cs typeface="Times New Roman Bold"/>
                <a:sym typeface="Times New Roman Bold"/>
              </a:rPr>
              <a:t>Giao diện Quản trị (Thêm &amp; gán loại sâu – thuốc) </a:t>
            </a:r>
          </a:p>
        </p:txBody>
      </p:sp>
      <p:grpSp>
        <p:nvGrpSpPr>
          <p:cNvPr id="18" name="Group 18"/>
          <p:cNvGrpSpPr/>
          <p:nvPr/>
        </p:nvGrpSpPr>
        <p:grpSpPr>
          <a:xfrm>
            <a:off x="925326" y="1966530"/>
            <a:ext cx="3525125" cy="6922951"/>
            <a:chOff x="0" y="0"/>
            <a:chExt cx="5222494" cy="10256393"/>
          </a:xfrm>
        </p:grpSpPr>
        <p:sp>
          <p:nvSpPr>
            <p:cNvPr id="19" name="Freeform 19" descr="A white background with black dots  AI-generated content may be incorrect."/>
            <p:cNvSpPr/>
            <p:nvPr/>
          </p:nvSpPr>
          <p:spPr>
            <a:xfrm>
              <a:off x="0" y="0"/>
              <a:ext cx="5222494" cy="10256393"/>
            </a:xfrm>
            <a:custGeom>
              <a:avLst/>
              <a:gdLst/>
              <a:ahLst/>
              <a:cxnLst/>
              <a:rect l="l" t="t" r="r" b="b"/>
              <a:pathLst>
                <a:path w="5222494" h="10256393">
                  <a:moveTo>
                    <a:pt x="0" y="0"/>
                  </a:moveTo>
                  <a:lnTo>
                    <a:pt x="5222494" y="0"/>
                  </a:lnTo>
                  <a:lnTo>
                    <a:pt x="5222494" y="10256393"/>
                  </a:lnTo>
                  <a:lnTo>
                    <a:pt x="0" y="10256393"/>
                  </a:lnTo>
                  <a:lnTo>
                    <a:pt x="0" y="0"/>
                  </a:lnTo>
                  <a:close/>
                </a:path>
              </a:pathLst>
            </a:custGeom>
            <a:blipFill>
              <a:blip r:embed="rId6"/>
              <a:stretch>
                <a:fillRect t="-23" b="-23"/>
              </a:stretch>
            </a:blipFill>
          </p:spPr>
          <p:txBody>
            <a:bodyPr/>
            <a:lstStyle/>
            <a:p>
              <a:endParaRPr lang="vi-VN"/>
            </a:p>
          </p:txBody>
        </p:sp>
      </p:grpSp>
      <p:grpSp>
        <p:nvGrpSpPr>
          <p:cNvPr id="20" name="Group 20"/>
          <p:cNvGrpSpPr/>
          <p:nvPr/>
        </p:nvGrpSpPr>
        <p:grpSpPr>
          <a:xfrm>
            <a:off x="9395250" y="1966530"/>
            <a:ext cx="3510249" cy="6922951"/>
            <a:chOff x="0" y="0"/>
            <a:chExt cx="5287645" cy="10428351"/>
          </a:xfrm>
        </p:grpSpPr>
        <p:sp>
          <p:nvSpPr>
            <p:cNvPr id="21" name="Freeform 21" descr="A screenshot of a phone  AI-generated content may be incorrect."/>
            <p:cNvSpPr/>
            <p:nvPr/>
          </p:nvSpPr>
          <p:spPr>
            <a:xfrm>
              <a:off x="0" y="0"/>
              <a:ext cx="5287645" cy="10428351"/>
            </a:xfrm>
            <a:custGeom>
              <a:avLst/>
              <a:gdLst/>
              <a:ahLst/>
              <a:cxnLst/>
              <a:rect l="l" t="t" r="r" b="b"/>
              <a:pathLst>
                <a:path w="5287645" h="10428351">
                  <a:moveTo>
                    <a:pt x="0" y="0"/>
                  </a:moveTo>
                  <a:lnTo>
                    <a:pt x="5287645" y="0"/>
                  </a:lnTo>
                  <a:lnTo>
                    <a:pt x="5287645" y="10428351"/>
                  </a:lnTo>
                  <a:lnTo>
                    <a:pt x="0" y="10428351"/>
                  </a:lnTo>
                  <a:lnTo>
                    <a:pt x="0" y="0"/>
                  </a:lnTo>
                  <a:close/>
                </a:path>
              </a:pathLst>
            </a:custGeom>
            <a:blipFill>
              <a:blip r:embed="rId7"/>
              <a:stretch>
                <a:fillRect/>
              </a:stretch>
            </a:blipFill>
          </p:spPr>
          <p:txBody>
            <a:bodyPr/>
            <a:lstStyle/>
            <a:p>
              <a:endParaRPr lang="vi-VN"/>
            </a:p>
          </p:txBody>
        </p:sp>
      </p:grpSp>
      <p:grpSp>
        <p:nvGrpSpPr>
          <p:cNvPr id="22" name="Group 22"/>
          <p:cNvGrpSpPr/>
          <p:nvPr/>
        </p:nvGrpSpPr>
        <p:grpSpPr>
          <a:xfrm>
            <a:off x="5142891" y="1966530"/>
            <a:ext cx="3528459" cy="6922951"/>
            <a:chOff x="0" y="0"/>
            <a:chExt cx="5315076" cy="10428351"/>
          </a:xfrm>
        </p:grpSpPr>
        <p:sp>
          <p:nvSpPr>
            <p:cNvPr id="23" name="Freeform 23" descr="A screenshot of a phone  AI-generated content may be incorrect."/>
            <p:cNvSpPr/>
            <p:nvPr/>
          </p:nvSpPr>
          <p:spPr>
            <a:xfrm>
              <a:off x="0" y="0"/>
              <a:ext cx="5315077" cy="10428351"/>
            </a:xfrm>
            <a:custGeom>
              <a:avLst/>
              <a:gdLst/>
              <a:ahLst/>
              <a:cxnLst/>
              <a:rect l="l" t="t" r="r" b="b"/>
              <a:pathLst>
                <a:path w="5315077" h="10428351">
                  <a:moveTo>
                    <a:pt x="0" y="0"/>
                  </a:moveTo>
                  <a:lnTo>
                    <a:pt x="5315077" y="0"/>
                  </a:lnTo>
                  <a:lnTo>
                    <a:pt x="5315077" y="10428351"/>
                  </a:lnTo>
                  <a:lnTo>
                    <a:pt x="0" y="10428351"/>
                  </a:lnTo>
                  <a:lnTo>
                    <a:pt x="0" y="0"/>
                  </a:lnTo>
                  <a:close/>
                </a:path>
              </a:pathLst>
            </a:custGeom>
            <a:blipFill>
              <a:blip r:embed="rId8"/>
              <a:stretch>
                <a:fillRect t="-23" b="-23"/>
              </a:stretch>
            </a:blipFill>
          </p:spPr>
          <p:txBody>
            <a:bodyPr/>
            <a:lstStyle/>
            <a:p>
              <a:endParaRPr lang="vi-VN"/>
            </a:p>
          </p:txBody>
        </p:sp>
      </p:grpSp>
      <p:grpSp>
        <p:nvGrpSpPr>
          <p:cNvPr id="24" name="Group 24"/>
          <p:cNvGrpSpPr/>
          <p:nvPr/>
        </p:nvGrpSpPr>
        <p:grpSpPr>
          <a:xfrm>
            <a:off x="13625069" y="1966530"/>
            <a:ext cx="3523485" cy="6922951"/>
            <a:chOff x="0" y="0"/>
            <a:chExt cx="5307584" cy="10428351"/>
          </a:xfrm>
        </p:grpSpPr>
        <p:sp>
          <p:nvSpPr>
            <p:cNvPr id="25" name="Freeform 25" descr="A screenshot of a phone  AI-generated content may be incorrect."/>
            <p:cNvSpPr/>
            <p:nvPr/>
          </p:nvSpPr>
          <p:spPr>
            <a:xfrm>
              <a:off x="0" y="0"/>
              <a:ext cx="5307584" cy="10428351"/>
            </a:xfrm>
            <a:custGeom>
              <a:avLst/>
              <a:gdLst/>
              <a:ahLst/>
              <a:cxnLst/>
              <a:rect l="l" t="t" r="r" b="b"/>
              <a:pathLst>
                <a:path w="5307584" h="10428351">
                  <a:moveTo>
                    <a:pt x="0" y="0"/>
                  </a:moveTo>
                  <a:lnTo>
                    <a:pt x="5307584" y="0"/>
                  </a:lnTo>
                  <a:lnTo>
                    <a:pt x="5307584" y="10428351"/>
                  </a:lnTo>
                  <a:lnTo>
                    <a:pt x="0" y="10428351"/>
                  </a:lnTo>
                  <a:lnTo>
                    <a:pt x="0" y="0"/>
                  </a:lnTo>
                  <a:close/>
                </a:path>
              </a:pathLst>
            </a:custGeom>
            <a:blipFill>
              <a:blip r:embed="rId9"/>
              <a:stretch>
                <a:fillRect/>
              </a:stretch>
            </a:blipFill>
          </p:spPr>
          <p:txBody>
            <a:bodyPr/>
            <a:lstStyle/>
            <a:p>
              <a:endParaRPr lang="vi-VN"/>
            </a:p>
          </p:txBody>
        </p:sp>
      </p:gr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2925600" y="1668900"/>
            <a:ext cx="12801600" cy="7315200"/>
            <a:chOff x="0" y="0"/>
            <a:chExt cx="17068800" cy="9753600"/>
          </a:xfrm>
        </p:grpSpPr>
        <p:sp>
          <p:nvSpPr>
            <p:cNvPr id="5" name="Freeform 5"/>
            <p:cNvSpPr/>
            <p:nvPr/>
          </p:nvSpPr>
          <p:spPr>
            <a:xfrm>
              <a:off x="0" y="0"/>
              <a:ext cx="17068800" cy="9753600"/>
            </a:xfrm>
            <a:custGeom>
              <a:avLst/>
              <a:gdLst/>
              <a:ahLst/>
              <a:cxnLst/>
              <a:rect l="l" t="t" r="r" b="b"/>
              <a:pathLst>
                <a:path w="17068800" h="9753600">
                  <a:moveTo>
                    <a:pt x="0" y="0"/>
                  </a:moveTo>
                  <a:lnTo>
                    <a:pt x="17068800" y="0"/>
                  </a:lnTo>
                  <a:lnTo>
                    <a:pt x="17068800" y="9753600"/>
                  </a:lnTo>
                  <a:lnTo>
                    <a:pt x="0" y="9753600"/>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2955376" y="1552594"/>
            <a:ext cx="12830175" cy="7372350"/>
          </a:xfrm>
          <a:custGeom>
            <a:avLst/>
            <a:gdLst/>
            <a:ahLst/>
            <a:cxnLst/>
            <a:rect l="l" t="t" r="r" b="b"/>
            <a:pathLst>
              <a:path w="12830175" h="7372350">
                <a:moveTo>
                  <a:pt x="0" y="0"/>
                </a:moveTo>
                <a:lnTo>
                  <a:pt x="12830175" y="0"/>
                </a:lnTo>
                <a:lnTo>
                  <a:pt x="12830175" y="7372350"/>
                </a:lnTo>
                <a:lnTo>
                  <a:pt x="0" y="7372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5277">
            <a:off x="2704437" y="2198250"/>
            <a:ext cx="12879127" cy="19050"/>
            <a:chOff x="0" y="0"/>
            <a:chExt cx="17172169" cy="25400"/>
          </a:xfrm>
        </p:grpSpPr>
        <p:sp>
          <p:nvSpPr>
            <p:cNvPr id="8" name="Freeform 8"/>
            <p:cNvSpPr/>
            <p:nvPr/>
          </p:nvSpPr>
          <p:spPr>
            <a:xfrm>
              <a:off x="0" y="0"/>
              <a:ext cx="17172178" cy="25400"/>
            </a:xfrm>
            <a:custGeom>
              <a:avLst/>
              <a:gdLst/>
              <a:ahLst/>
              <a:cxnLst/>
              <a:rect l="l" t="t" r="r" b="b"/>
              <a:pathLst>
                <a:path w="17172178" h="25400">
                  <a:moveTo>
                    <a:pt x="12700" y="0"/>
                  </a:moveTo>
                  <a:lnTo>
                    <a:pt x="17159478" y="0"/>
                  </a:lnTo>
                  <a:cubicBezTo>
                    <a:pt x="17166464" y="0"/>
                    <a:pt x="17172178" y="5715"/>
                    <a:pt x="17172178" y="12700"/>
                  </a:cubicBezTo>
                  <a:cubicBezTo>
                    <a:pt x="17172178" y="19685"/>
                    <a:pt x="17166464" y="25400"/>
                    <a:pt x="1715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4870663" y="1832526"/>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4870663" y="1832526"/>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4327325" y="1640001"/>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12367">
            <a:off x="13615582" y="2015526"/>
            <a:ext cx="496632" cy="19050"/>
            <a:chOff x="0" y="0"/>
            <a:chExt cx="662176" cy="25400"/>
          </a:xfrm>
        </p:grpSpPr>
        <p:sp>
          <p:nvSpPr>
            <p:cNvPr id="16" name="Freeform 16"/>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0045450" y="2852300"/>
            <a:ext cx="7315180" cy="696694"/>
          </a:xfrm>
          <a:custGeom>
            <a:avLst/>
            <a:gdLst/>
            <a:ahLst/>
            <a:cxnLst/>
            <a:rect l="l" t="t" r="r" b="b"/>
            <a:pathLst>
              <a:path w="7315180" h="696694">
                <a:moveTo>
                  <a:pt x="0" y="0"/>
                </a:moveTo>
                <a:lnTo>
                  <a:pt x="7315180" y="0"/>
                </a:lnTo>
                <a:lnTo>
                  <a:pt x="7315180" y="696694"/>
                </a:lnTo>
                <a:lnTo>
                  <a:pt x="0" y="696694"/>
                </a:lnTo>
                <a:lnTo>
                  <a:pt x="0" y="0"/>
                </a:lnTo>
                <a:close/>
              </a:path>
            </a:pathLst>
          </a:custGeom>
          <a:blipFill>
            <a:blip r:embed="rId6">
              <a:extLst>
                <a:ext uri="{96DAC541-7B7A-43D3-8B79-37D633B846F1}">
                  <asvg:svgBlip xmlns:asvg="http://schemas.microsoft.com/office/drawing/2016/SVG/main" r:embed="rId7"/>
                </a:ext>
              </a:extLst>
            </a:blip>
            <a:stretch>
              <a:fillRect t="-585" b="-585"/>
            </a:stretch>
          </a:blipFill>
        </p:spPr>
        <p:txBody>
          <a:bodyPr/>
          <a:lstStyle/>
          <a:p>
            <a:endParaRPr lang="vi-VN"/>
          </a:p>
        </p:txBody>
      </p:sp>
      <p:sp>
        <p:nvSpPr>
          <p:cNvPr id="18" name="Freeform 18"/>
          <p:cNvSpPr/>
          <p:nvPr/>
        </p:nvSpPr>
        <p:spPr>
          <a:xfrm>
            <a:off x="14630399" y="3936501"/>
            <a:ext cx="2743192" cy="1206990"/>
          </a:xfrm>
          <a:custGeom>
            <a:avLst/>
            <a:gdLst/>
            <a:ahLst/>
            <a:cxnLst/>
            <a:rect l="l" t="t" r="r" b="b"/>
            <a:pathLst>
              <a:path w="2743192" h="1206990">
                <a:moveTo>
                  <a:pt x="0" y="0"/>
                </a:moveTo>
                <a:lnTo>
                  <a:pt x="2743192" y="0"/>
                </a:lnTo>
                <a:lnTo>
                  <a:pt x="2743192" y="1206990"/>
                </a:lnTo>
                <a:lnTo>
                  <a:pt x="0" y="1206990"/>
                </a:lnTo>
                <a:lnTo>
                  <a:pt x="0" y="0"/>
                </a:lnTo>
                <a:close/>
              </a:path>
            </a:pathLst>
          </a:custGeom>
          <a:blipFill>
            <a:blip r:embed="rId8">
              <a:extLst>
                <a:ext uri="{96DAC541-7B7A-43D3-8B79-37D633B846F1}">
                  <asvg:svgBlip xmlns:asvg="http://schemas.microsoft.com/office/drawing/2016/SVG/main" r:embed="rId9"/>
                </a:ext>
              </a:extLst>
            </a:blip>
            <a:stretch>
              <a:fillRect t="-111" b="-111"/>
            </a:stretch>
          </a:blipFill>
        </p:spPr>
        <p:txBody>
          <a:bodyPr/>
          <a:lstStyle/>
          <a:p>
            <a:endParaRPr lang="vi-VN"/>
          </a:p>
        </p:txBody>
      </p:sp>
      <p:grpSp>
        <p:nvGrpSpPr>
          <p:cNvPr id="19" name="Group 19"/>
          <p:cNvGrpSpPr/>
          <p:nvPr/>
        </p:nvGrpSpPr>
        <p:grpSpPr>
          <a:xfrm>
            <a:off x="1613200" y="728548"/>
            <a:ext cx="3657600" cy="3657600"/>
            <a:chOff x="0" y="0"/>
            <a:chExt cx="4876800" cy="4876800"/>
          </a:xfrm>
        </p:grpSpPr>
        <p:sp>
          <p:nvSpPr>
            <p:cNvPr id="20" name="Freeform 20"/>
            <p:cNvSpPr/>
            <p:nvPr/>
          </p:nvSpPr>
          <p:spPr>
            <a:xfrm>
              <a:off x="0" y="0"/>
              <a:ext cx="4876800" cy="4876800"/>
            </a:xfrm>
            <a:custGeom>
              <a:avLst/>
              <a:gdLst/>
              <a:ahLst/>
              <a:cxnLst/>
              <a:rect l="l" t="t" r="r" b="b"/>
              <a:pathLst>
                <a:path w="4876800" h="4876800">
                  <a:moveTo>
                    <a:pt x="0" y="0"/>
                  </a:moveTo>
                  <a:lnTo>
                    <a:pt x="4876800" y="0"/>
                  </a:lnTo>
                  <a:lnTo>
                    <a:pt x="4876800" y="4876800"/>
                  </a:lnTo>
                  <a:lnTo>
                    <a:pt x="0" y="4876800"/>
                  </a:lnTo>
                </a:path>
              </a:pathLst>
            </a:custGeom>
            <a:solidFill>
              <a:srgbClr val="000000"/>
            </a:solidFill>
            <a:ln w="12700">
              <a:solidFill>
                <a:srgbClr val="000000"/>
              </a:solidFill>
            </a:ln>
          </p:spPr>
          <p:txBody>
            <a:bodyPr/>
            <a:lstStyle/>
            <a:p>
              <a:endParaRPr lang="vi-VN"/>
            </a:p>
          </p:txBody>
        </p:sp>
      </p:grpSp>
      <p:sp>
        <p:nvSpPr>
          <p:cNvPr id="21" name="Freeform 21"/>
          <p:cNvSpPr/>
          <p:nvPr/>
        </p:nvSpPr>
        <p:spPr>
          <a:xfrm>
            <a:off x="1430200" y="519823"/>
            <a:ext cx="3686175" cy="3714750"/>
          </a:xfrm>
          <a:custGeom>
            <a:avLst/>
            <a:gdLst/>
            <a:ahLst/>
            <a:cxnLst/>
            <a:rect l="l" t="t" r="r" b="b"/>
            <a:pathLst>
              <a:path w="3686175" h="3714750">
                <a:moveTo>
                  <a:pt x="0" y="0"/>
                </a:moveTo>
                <a:lnTo>
                  <a:pt x="3686175" y="0"/>
                </a:lnTo>
                <a:lnTo>
                  <a:pt x="3686175" y="3714750"/>
                </a:lnTo>
                <a:lnTo>
                  <a:pt x="0" y="37147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nvGrpSpPr>
          <p:cNvPr id="22" name="Group 22"/>
          <p:cNvGrpSpPr/>
          <p:nvPr/>
        </p:nvGrpSpPr>
        <p:grpSpPr>
          <a:xfrm rot="53047">
            <a:off x="1397584" y="1256550"/>
            <a:ext cx="3722841" cy="19050"/>
            <a:chOff x="0" y="0"/>
            <a:chExt cx="4963788" cy="25400"/>
          </a:xfrm>
        </p:grpSpPr>
        <p:sp>
          <p:nvSpPr>
            <p:cNvPr id="23" name="Freeform 23"/>
            <p:cNvSpPr/>
            <p:nvPr/>
          </p:nvSpPr>
          <p:spPr>
            <a:xfrm>
              <a:off x="0" y="0"/>
              <a:ext cx="4963795" cy="25400"/>
            </a:xfrm>
            <a:custGeom>
              <a:avLst/>
              <a:gdLst/>
              <a:ahLst/>
              <a:cxnLst/>
              <a:rect l="l" t="t" r="r" b="b"/>
              <a:pathLst>
                <a:path w="4963795" h="25400">
                  <a:moveTo>
                    <a:pt x="12700" y="0"/>
                  </a:moveTo>
                  <a:lnTo>
                    <a:pt x="4951095" y="0"/>
                  </a:lnTo>
                  <a:cubicBezTo>
                    <a:pt x="4958080" y="0"/>
                    <a:pt x="4963795" y="5715"/>
                    <a:pt x="4963795" y="12700"/>
                  </a:cubicBezTo>
                  <a:cubicBezTo>
                    <a:pt x="4963795" y="19685"/>
                    <a:pt x="4958080" y="25400"/>
                    <a:pt x="495109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4" name="Group 24"/>
          <p:cNvGrpSpPr/>
          <p:nvPr/>
        </p:nvGrpSpPr>
        <p:grpSpPr>
          <a:xfrm rot="2699999">
            <a:off x="4410163" y="891876"/>
            <a:ext cx="617474" cy="19050"/>
            <a:chOff x="0" y="0"/>
            <a:chExt cx="823299" cy="25400"/>
          </a:xfrm>
        </p:grpSpPr>
        <p:sp>
          <p:nvSpPr>
            <p:cNvPr id="25" name="Freeform 25"/>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6" name="Group 26"/>
          <p:cNvGrpSpPr/>
          <p:nvPr/>
        </p:nvGrpSpPr>
        <p:grpSpPr>
          <a:xfrm rot="2700000">
            <a:off x="4410163" y="891876"/>
            <a:ext cx="617474" cy="19050"/>
            <a:chOff x="0" y="0"/>
            <a:chExt cx="823299" cy="25400"/>
          </a:xfrm>
        </p:grpSpPr>
        <p:sp>
          <p:nvSpPr>
            <p:cNvPr id="27" name="Freeform 27"/>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8" name="Group 28"/>
          <p:cNvGrpSpPr/>
          <p:nvPr/>
        </p:nvGrpSpPr>
        <p:grpSpPr>
          <a:xfrm>
            <a:off x="3874325" y="706551"/>
            <a:ext cx="415957" cy="415957"/>
            <a:chOff x="0" y="0"/>
            <a:chExt cx="554609" cy="554609"/>
          </a:xfrm>
        </p:grpSpPr>
        <p:sp>
          <p:nvSpPr>
            <p:cNvPr id="29" name="Freeform 29"/>
            <p:cNvSpPr/>
            <p:nvPr/>
          </p:nvSpPr>
          <p:spPr>
            <a:xfrm>
              <a:off x="0" y="0"/>
              <a:ext cx="554609" cy="554609"/>
            </a:xfrm>
            <a:custGeom>
              <a:avLst/>
              <a:gdLst/>
              <a:ahLst/>
              <a:cxnLst/>
              <a:rect l="l" t="t" r="r" b="b"/>
              <a:pathLst>
                <a:path w="554609" h="554609">
                  <a:moveTo>
                    <a:pt x="38100" y="0"/>
                  </a:moveTo>
                  <a:lnTo>
                    <a:pt x="516509" y="0"/>
                  </a:lnTo>
                  <a:cubicBezTo>
                    <a:pt x="537591" y="0"/>
                    <a:pt x="554609" y="17018"/>
                    <a:pt x="554609" y="38100"/>
                  </a:cubicBezTo>
                  <a:lnTo>
                    <a:pt x="554609" y="516509"/>
                  </a:lnTo>
                  <a:cubicBezTo>
                    <a:pt x="554609" y="537591"/>
                    <a:pt x="537591" y="554609"/>
                    <a:pt x="516509" y="554609"/>
                  </a:cubicBezTo>
                  <a:lnTo>
                    <a:pt x="38100" y="554609"/>
                  </a:lnTo>
                  <a:cubicBezTo>
                    <a:pt x="17018" y="554609"/>
                    <a:pt x="0" y="537591"/>
                    <a:pt x="0" y="516509"/>
                  </a:cubicBezTo>
                  <a:lnTo>
                    <a:pt x="0" y="38100"/>
                  </a:lnTo>
                  <a:cubicBezTo>
                    <a:pt x="0" y="17018"/>
                    <a:pt x="17018" y="0"/>
                    <a:pt x="38100" y="0"/>
                  </a:cubicBezTo>
                  <a:moveTo>
                    <a:pt x="38100" y="76200"/>
                  </a:moveTo>
                  <a:lnTo>
                    <a:pt x="38100" y="38100"/>
                  </a:lnTo>
                  <a:lnTo>
                    <a:pt x="76200" y="38100"/>
                  </a:lnTo>
                  <a:lnTo>
                    <a:pt x="76200" y="516509"/>
                  </a:lnTo>
                  <a:lnTo>
                    <a:pt x="38100" y="516509"/>
                  </a:lnTo>
                  <a:lnTo>
                    <a:pt x="38100" y="478409"/>
                  </a:lnTo>
                  <a:lnTo>
                    <a:pt x="516509" y="478409"/>
                  </a:lnTo>
                  <a:lnTo>
                    <a:pt x="516509" y="516509"/>
                  </a:lnTo>
                  <a:lnTo>
                    <a:pt x="478409" y="516509"/>
                  </a:lnTo>
                  <a:lnTo>
                    <a:pt x="478409" y="38100"/>
                  </a:lnTo>
                  <a:lnTo>
                    <a:pt x="516509" y="38100"/>
                  </a:lnTo>
                  <a:lnTo>
                    <a:pt x="516509" y="76200"/>
                  </a:lnTo>
                  <a:lnTo>
                    <a:pt x="38100" y="76200"/>
                  </a:lnTo>
                  <a:close/>
                </a:path>
              </a:pathLst>
            </a:custGeom>
            <a:solidFill>
              <a:srgbClr val="000000"/>
            </a:solidFill>
            <a:ln w="12700">
              <a:solidFill>
                <a:srgbClr val="000000"/>
              </a:solidFill>
            </a:ln>
          </p:spPr>
          <p:txBody>
            <a:bodyPr/>
            <a:lstStyle/>
            <a:p>
              <a:endParaRPr lang="vi-VN"/>
            </a:p>
          </p:txBody>
        </p:sp>
      </p:grpSp>
      <p:grpSp>
        <p:nvGrpSpPr>
          <p:cNvPr id="30" name="Group 30"/>
          <p:cNvGrpSpPr/>
          <p:nvPr/>
        </p:nvGrpSpPr>
        <p:grpSpPr>
          <a:xfrm rot="412367">
            <a:off x="3171882" y="1074876"/>
            <a:ext cx="496632" cy="19050"/>
            <a:chOff x="0" y="0"/>
            <a:chExt cx="662176" cy="25400"/>
          </a:xfrm>
        </p:grpSpPr>
        <p:sp>
          <p:nvSpPr>
            <p:cNvPr id="31" name="Freeform 31"/>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32" name="Group 32"/>
          <p:cNvGrpSpPr/>
          <p:nvPr/>
        </p:nvGrpSpPr>
        <p:grpSpPr>
          <a:xfrm>
            <a:off x="1712100" y="1362056"/>
            <a:ext cx="3006800" cy="2750344"/>
            <a:chOff x="0" y="0"/>
            <a:chExt cx="4009067" cy="3667125"/>
          </a:xfrm>
        </p:grpSpPr>
        <p:sp>
          <p:nvSpPr>
            <p:cNvPr id="33" name="Freeform 33"/>
            <p:cNvSpPr/>
            <p:nvPr/>
          </p:nvSpPr>
          <p:spPr>
            <a:xfrm>
              <a:off x="0" y="0"/>
              <a:ext cx="4009067" cy="3667125"/>
            </a:xfrm>
            <a:custGeom>
              <a:avLst/>
              <a:gdLst/>
              <a:ahLst/>
              <a:cxnLst/>
              <a:rect l="l" t="t" r="r" b="b"/>
              <a:pathLst>
                <a:path w="4009067" h="3667125">
                  <a:moveTo>
                    <a:pt x="0" y="0"/>
                  </a:moveTo>
                  <a:lnTo>
                    <a:pt x="4009067" y="0"/>
                  </a:lnTo>
                  <a:lnTo>
                    <a:pt x="4009067" y="3667125"/>
                  </a:lnTo>
                  <a:lnTo>
                    <a:pt x="0" y="3667125"/>
                  </a:lnTo>
                  <a:close/>
                </a:path>
              </a:pathLst>
            </a:custGeom>
            <a:solidFill>
              <a:srgbClr val="000000">
                <a:alpha val="0"/>
              </a:srgbClr>
            </a:solidFill>
          </p:spPr>
          <p:txBody>
            <a:bodyPr/>
            <a:lstStyle/>
            <a:p>
              <a:endParaRPr lang="vi-VN"/>
            </a:p>
          </p:txBody>
        </p:sp>
        <p:sp>
          <p:nvSpPr>
            <p:cNvPr id="34" name="TextBox 34"/>
            <p:cNvSpPr txBox="1"/>
            <p:nvPr/>
          </p:nvSpPr>
          <p:spPr>
            <a:xfrm>
              <a:off x="0" y="-9525"/>
              <a:ext cx="4009067" cy="3676650"/>
            </a:xfrm>
            <a:prstGeom prst="rect">
              <a:avLst/>
            </a:prstGeom>
          </p:spPr>
          <p:txBody>
            <a:bodyPr lIns="0" tIns="0" rIns="0" bIns="0" rtlCol="0" anchor="ctr"/>
            <a:lstStyle/>
            <a:p>
              <a:pPr algn="ctr">
                <a:lnSpc>
                  <a:spcPts val="16800"/>
                </a:lnSpc>
              </a:pPr>
              <a:r>
                <a:rPr lang="en-US" sz="14000" b="1">
                  <a:solidFill>
                    <a:srgbClr val="000000"/>
                  </a:solidFill>
                  <a:latin typeface="Rubik Bold"/>
                  <a:ea typeface="Rubik Bold"/>
                  <a:cs typeface="Rubik Bold"/>
                  <a:sym typeface="Rubik Bold"/>
                </a:rPr>
                <a:t>05</a:t>
              </a:r>
            </a:p>
          </p:txBody>
        </p:sp>
      </p:grpSp>
      <p:sp>
        <p:nvSpPr>
          <p:cNvPr id="35" name="TextBox 35"/>
          <p:cNvSpPr txBox="1"/>
          <p:nvPr/>
        </p:nvSpPr>
        <p:spPr>
          <a:xfrm>
            <a:off x="4496485" y="5027223"/>
            <a:ext cx="9237226" cy="2190750"/>
          </a:xfrm>
          <a:prstGeom prst="rect">
            <a:avLst/>
          </a:prstGeom>
        </p:spPr>
        <p:txBody>
          <a:bodyPr lIns="0" tIns="0" rIns="0" bIns="0" rtlCol="0" anchor="t">
            <a:spAutoFit/>
          </a:bodyPr>
          <a:lstStyle/>
          <a:p>
            <a:pPr algn="ctr">
              <a:lnSpc>
                <a:spcPts val="16800"/>
              </a:lnSpc>
            </a:pPr>
            <a:r>
              <a:rPr lang="en-US" sz="14000" b="1" dirty="0">
                <a:solidFill>
                  <a:srgbClr val="000000"/>
                </a:solidFill>
                <a:latin typeface="Times New Roman Bold"/>
                <a:ea typeface="Times New Roman Bold"/>
                <a:cs typeface="Times New Roman Bold"/>
                <a:sym typeface="Times New Roman Bold"/>
              </a:rPr>
              <a:t>KẾT LUẬN</a:t>
            </a:r>
          </a:p>
        </p:txBody>
      </p:sp>
      <p:sp>
        <p:nvSpPr>
          <p:cNvPr id="36" name="Freeform 36"/>
          <p:cNvSpPr/>
          <p:nvPr/>
        </p:nvSpPr>
        <p:spPr>
          <a:xfrm>
            <a:off x="903553" y="8187457"/>
            <a:ext cx="1053295" cy="1053295"/>
          </a:xfrm>
          <a:custGeom>
            <a:avLst/>
            <a:gdLst/>
            <a:ahLst/>
            <a:cxnLst/>
            <a:rect l="l" t="t" r="r" b="b"/>
            <a:pathLst>
              <a:path w="1053295" h="1053295">
                <a:moveTo>
                  <a:pt x="0" y="0"/>
                </a:moveTo>
                <a:lnTo>
                  <a:pt x="1053295" y="0"/>
                </a:lnTo>
                <a:lnTo>
                  <a:pt x="1053295" y="1053295"/>
                </a:lnTo>
                <a:lnTo>
                  <a:pt x="0" y="10532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37" name="Freeform 37"/>
          <p:cNvSpPr/>
          <p:nvPr/>
        </p:nvSpPr>
        <p:spPr>
          <a:xfrm>
            <a:off x="7656916" y="3442934"/>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4">
              <a:extLst>
                <a:ext uri="{96DAC541-7B7A-43D3-8B79-37D633B846F1}">
                  <asvg:svgBlip xmlns:asvg="http://schemas.microsoft.com/office/drawing/2016/SVG/main" r:embed="rId15"/>
                </a:ext>
              </a:extLst>
            </a:blip>
            <a:stretch>
              <a:fillRect t="-1547" b="-1547"/>
            </a:stretch>
          </a:blipFill>
        </p:spPr>
        <p:txBody>
          <a:bodyPr/>
          <a:lstStyle/>
          <a:p>
            <a:endParaRPr lang="vi-VN"/>
          </a:p>
        </p:txBody>
      </p:sp>
      <p:sp>
        <p:nvSpPr>
          <p:cNvPr id="38" name="Freeform 38"/>
          <p:cNvSpPr/>
          <p:nvPr/>
        </p:nvSpPr>
        <p:spPr>
          <a:xfrm>
            <a:off x="8585206" y="3141278"/>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a:p>
        </p:txBody>
      </p:sp>
      <p:sp>
        <p:nvSpPr>
          <p:cNvPr id="39" name="Freeform 39"/>
          <p:cNvSpPr/>
          <p:nvPr/>
        </p:nvSpPr>
        <p:spPr>
          <a:xfrm>
            <a:off x="6084978" y="283465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8">
              <a:extLst>
                <a:ext uri="{96DAC541-7B7A-43D3-8B79-37D633B846F1}">
                  <asvg:svgBlip xmlns:asvg="http://schemas.microsoft.com/office/drawing/2016/SVG/main" r:embed="rId19"/>
                </a:ext>
              </a:extLst>
            </a:blip>
            <a:stretch>
              <a:fillRect t="-5326" b="-5326"/>
            </a:stretch>
          </a:blipFill>
        </p:spPr>
        <p:txBody>
          <a:bodyPr/>
          <a:lstStyle/>
          <a:p>
            <a:endParaRPr lang="vi-VN"/>
          </a:p>
        </p:txBody>
      </p:sp>
      <p:sp>
        <p:nvSpPr>
          <p:cNvPr id="40" name="Freeform 40"/>
          <p:cNvSpPr/>
          <p:nvPr/>
        </p:nvSpPr>
        <p:spPr>
          <a:xfrm>
            <a:off x="898825" y="6811025"/>
            <a:ext cx="1062750" cy="1062750"/>
          </a:xfrm>
          <a:custGeom>
            <a:avLst/>
            <a:gdLst/>
            <a:ahLst/>
            <a:cxnLst/>
            <a:rect l="l" t="t" r="r" b="b"/>
            <a:pathLst>
              <a:path w="1062750" h="1062750">
                <a:moveTo>
                  <a:pt x="0" y="0"/>
                </a:moveTo>
                <a:lnTo>
                  <a:pt x="1062750" y="0"/>
                </a:lnTo>
                <a:lnTo>
                  <a:pt x="1062750" y="1062750"/>
                </a:lnTo>
                <a:lnTo>
                  <a:pt x="0" y="10627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vi-V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4239230" y="1253000"/>
            <a:ext cx="12801600" cy="7315200"/>
            <a:chOff x="0" y="0"/>
            <a:chExt cx="17068800" cy="9753600"/>
          </a:xfrm>
        </p:grpSpPr>
        <p:sp>
          <p:nvSpPr>
            <p:cNvPr id="5" name="Freeform 5"/>
            <p:cNvSpPr/>
            <p:nvPr/>
          </p:nvSpPr>
          <p:spPr>
            <a:xfrm>
              <a:off x="0" y="0"/>
              <a:ext cx="17068800" cy="9753600"/>
            </a:xfrm>
            <a:custGeom>
              <a:avLst/>
              <a:gdLst/>
              <a:ahLst/>
              <a:cxnLst/>
              <a:rect l="l" t="t" r="r" b="b"/>
              <a:pathLst>
                <a:path w="17068800" h="9753600">
                  <a:moveTo>
                    <a:pt x="0" y="0"/>
                  </a:moveTo>
                  <a:lnTo>
                    <a:pt x="17068800" y="0"/>
                  </a:lnTo>
                  <a:lnTo>
                    <a:pt x="17068800" y="9753600"/>
                  </a:lnTo>
                  <a:lnTo>
                    <a:pt x="0" y="9753600"/>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4056230" y="1041425"/>
            <a:ext cx="12830175" cy="7372350"/>
          </a:xfrm>
          <a:custGeom>
            <a:avLst/>
            <a:gdLst/>
            <a:ahLst/>
            <a:cxnLst/>
            <a:rect l="l" t="t" r="r" b="b"/>
            <a:pathLst>
              <a:path w="12830175" h="7372350">
                <a:moveTo>
                  <a:pt x="0" y="0"/>
                </a:moveTo>
                <a:lnTo>
                  <a:pt x="12830175" y="0"/>
                </a:lnTo>
                <a:lnTo>
                  <a:pt x="12830175" y="7372350"/>
                </a:lnTo>
                <a:lnTo>
                  <a:pt x="0" y="7372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5277">
            <a:off x="4018067" y="1782350"/>
            <a:ext cx="12879127" cy="19050"/>
            <a:chOff x="0" y="0"/>
            <a:chExt cx="17172169" cy="25400"/>
          </a:xfrm>
        </p:grpSpPr>
        <p:sp>
          <p:nvSpPr>
            <p:cNvPr id="8" name="Freeform 8"/>
            <p:cNvSpPr/>
            <p:nvPr/>
          </p:nvSpPr>
          <p:spPr>
            <a:xfrm>
              <a:off x="0" y="0"/>
              <a:ext cx="17172178" cy="25400"/>
            </a:xfrm>
            <a:custGeom>
              <a:avLst/>
              <a:gdLst/>
              <a:ahLst/>
              <a:cxnLst/>
              <a:rect l="l" t="t" r="r" b="b"/>
              <a:pathLst>
                <a:path w="17172178" h="25400">
                  <a:moveTo>
                    <a:pt x="12700" y="0"/>
                  </a:moveTo>
                  <a:lnTo>
                    <a:pt x="17159478" y="0"/>
                  </a:lnTo>
                  <a:cubicBezTo>
                    <a:pt x="17166464" y="0"/>
                    <a:pt x="17172178" y="5715"/>
                    <a:pt x="17172178" y="12700"/>
                  </a:cubicBezTo>
                  <a:cubicBezTo>
                    <a:pt x="17172178" y="19685"/>
                    <a:pt x="17166464" y="25400"/>
                    <a:pt x="1715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6184293" y="1416626"/>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700000">
            <a:off x="16184293" y="1416626"/>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5640955" y="1224101"/>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4929244" y="1599626"/>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7" name="Group 17"/>
          <p:cNvGrpSpPr/>
          <p:nvPr/>
        </p:nvGrpSpPr>
        <p:grpSpPr>
          <a:xfrm>
            <a:off x="2925600" y="1668900"/>
            <a:ext cx="12801600" cy="7315200"/>
            <a:chOff x="0" y="0"/>
            <a:chExt cx="17068800" cy="9753600"/>
          </a:xfrm>
        </p:grpSpPr>
        <p:sp>
          <p:nvSpPr>
            <p:cNvPr id="18" name="Freeform 18"/>
            <p:cNvSpPr/>
            <p:nvPr/>
          </p:nvSpPr>
          <p:spPr>
            <a:xfrm>
              <a:off x="0" y="0"/>
              <a:ext cx="17068800" cy="9753600"/>
            </a:xfrm>
            <a:custGeom>
              <a:avLst/>
              <a:gdLst/>
              <a:ahLst/>
              <a:cxnLst/>
              <a:rect l="l" t="t" r="r" b="b"/>
              <a:pathLst>
                <a:path w="17068800" h="9753600">
                  <a:moveTo>
                    <a:pt x="0" y="0"/>
                  </a:moveTo>
                  <a:lnTo>
                    <a:pt x="17068800" y="0"/>
                  </a:lnTo>
                  <a:lnTo>
                    <a:pt x="17068800" y="9753600"/>
                  </a:lnTo>
                  <a:lnTo>
                    <a:pt x="0" y="9753600"/>
                  </a:lnTo>
                </a:path>
              </a:pathLst>
            </a:custGeom>
            <a:solidFill>
              <a:srgbClr val="000000"/>
            </a:solidFill>
            <a:ln w="12700">
              <a:solidFill>
                <a:srgbClr val="000000"/>
              </a:solidFill>
            </a:ln>
          </p:spPr>
          <p:txBody>
            <a:bodyPr/>
            <a:lstStyle/>
            <a:p>
              <a:endParaRPr lang="vi-VN"/>
            </a:p>
          </p:txBody>
        </p:sp>
      </p:grpSp>
      <p:sp>
        <p:nvSpPr>
          <p:cNvPr id="19" name="Freeform 19"/>
          <p:cNvSpPr/>
          <p:nvPr/>
        </p:nvSpPr>
        <p:spPr>
          <a:xfrm>
            <a:off x="2742600" y="1457325"/>
            <a:ext cx="12830175" cy="7372350"/>
          </a:xfrm>
          <a:custGeom>
            <a:avLst/>
            <a:gdLst/>
            <a:ahLst/>
            <a:cxnLst/>
            <a:rect l="l" t="t" r="r" b="b"/>
            <a:pathLst>
              <a:path w="12830175" h="7372350">
                <a:moveTo>
                  <a:pt x="0" y="0"/>
                </a:moveTo>
                <a:lnTo>
                  <a:pt x="12830175" y="0"/>
                </a:lnTo>
                <a:lnTo>
                  <a:pt x="12830175" y="7372350"/>
                </a:lnTo>
                <a:lnTo>
                  <a:pt x="0" y="7372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20" name="Group 20"/>
          <p:cNvGrpSpPr/>
          <p:nvPr/>
        </p:nvGrpSpPr>
        <p:grpSpPr>
          <a:xfrm rot="15277">
            <a:off x="2704437" y="2198250"/>
            <a:ext cx="12879127" cy="19050"/>
            <a:chOff x="0" y="0"/>
            <a:chExt cx="17172169" cy="25400"/>
          </a:xfrm>
        </p:grpSpPr>
        <p:sp>
          <p:nvSpPr>
            <p:cNvPr id="21" name="Freeform 21"/>
            <p:cNvSpPr/>
            <p:nvPr/>
          </p:nvSpPr>
          <p:spPr>
            <a:xfrm>
              <a:off x="0" y="0"/>
              <a:ext cx="17172178" cy="25400"/>
            </a:xfrm>
            <a:custGeom>
              <a:avLst/>
              <a:gdLst/>
              <a:ahLst/>
              <a:cxnLst/>
              <a:rect l="l" t="t" r="r" b="b"/>
              <a:pathLst>
                <a:path w="17172178" h="25400">
                  <a:moveTo>
                    <a:pt x="12700" y="0"/>
                  </a:moveTo>
                  <a:lnTo>
                    <a:pt x="17159478" y="0"/>
                  </a:lnTo>
                  <a:cubicBezTo>
                    <a:pt x="17166464" y="0"/>
                    <a:pt x="17172178" y="5715"/>
                    <a:pt x="17172178" y="12700"/>
                  </a:cubicBezTo>
                  <a:cubicBezTo>
                    <a:pt x="17172178" y="19685"/>
                    <a:pt x="17166464" y="25400"/>
                    <a:pt x="1715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2" name="Group 22"/>
          <p:cNvGrpSpPr/>
          <p:nvPr/>
        </p:nvGrpSpPr>
        <p:grpSpPr>
          <a:xfrm rot="2700000">
            <a:off x="14870663" y="1832526"/>
            <a:ext cx="617474" cy="19050"/>
            <a:chOff x="0" y="0"/>
            <a:chExt cx="823299" cy="25400"/>
          </a:xfrm>
        </p:grpSpPr>
        <p:sp>
          <p:nvSpPr>
            <p:cNvPr id="23" name="Freeform 23"/>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4" name="Group 24"/>
          <p:cNvGrpSpPr/>
          <p:nvPr/>
        </p:nvGrpSpPr>
        <p:grpSpPr>
          <a:xfrm rot="2699999">
            <a:off x="14870663" y="1832526"/>
            <a:ext cx="617474" cy="19050"/>
            <a:chOff x="0" y="0"/>
            <a:chExt cx="823299" cy="25400"/>
          </a:xfrm>
        </p:grpSpPr>
        <p:sp>
          <p:nvSpPr>
            <p:cNvPr id="25" name="Freeform 25"/>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6" name="Group 26"/>
          <p:cNvGrpSpPr/>
          <p:nvPr/>
        </p:nvGrpSpPr>
        <p:grpSpPr>
          <a:xfrm>
            <a:off x="14327325" y="1640001"/>
            <a:ext cx="423196" cy="423196"/>
            <a:chOff x="0" y="0"/>
            <a:chExt cx="564261" cy="564261"/>
          </a:xfrm>
        </p:grpSpPr>
        <p:sp>
          <p:nvSpPr>
            <p:cNvPr id="27" name="Freeform 27"/>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28" name="Group 28"/>
          <p:cNvGrpSpPr/>
          <p:nvPr/>
        </p:nvGrpSpPr>
        <p:grpSpPr>
          <a:xfrm rot="404757">
            <a:off x="13615614" y="2015526"/>
            <a:ext cx="505568" cy="19050"/>
            <a:chOff x="0" y="0"/>
            <a:chExt cx="674091" cy="25400"/>
          </a:xfrm>
        </p:grpSpPr>
        <p:sp>
          <p:nvSpPr>
            <p:cNvPr id="29" name="Freeform 29"/>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30" name="Group 30"/>
          <p:cNvGrpSpPr/>
          <p:nvPr/>
        </p:nvGrpSpPr>
        <p:grpSpPr>
          <a:xfrm>
            <a:off x="4193076" y="2479440"/>
            <a:ext cx="10972800" cy="1154168"/>
            <a:chOff x="0" y="0"/>
            <a:chExt cx="14630400" cy="1538890"/>
          </a:xfrm>
        </p:grpSpPr>
        <p:sp>
          <p:nvSpPr>
            <p:cNvPr id="31" name="Freeform 31"/>
            <p:cNvSpPr/>
            <p:nvPr/>
          </p:nvSpPr>
          <p:spPr>
            <a:xfrm>
              <a:off x="0" y="0"/>
              <a:ext cx="14630400" cy="1538890"/>
            </a:xfrm>
            <a:custGeom>
              <a:avLst/>
              <a:gdLst/>
              <a:ahLst/>
              <a:cxnLst/>
              <a:rect l="l" t="t" r="r" b="b"/>
              <a:pathLst>
                <a:path w="14630400" h="1538890">
                  <a:moveTo>
                    <a:pt x="0" y="0"/>
                  </a:moveTo>
                  <a:lnTo>
                    <a:pt x="14630400" y="0"/>
                  </a:lnTo>
                  <a:lnTo>
                    <a:pt x="14630400" y="1538890"/>
                  </a:lnTo>
                  <a:lnTo>
                    <a:pt x="0" y="1538890"/>
                  </a:lnTo>
                  <a:close/>
                </a:path>
              </a:pathLst>
            </a:custGeom>
            <a:solidFill>
              <a:srgbClr val="000000">
                <a:alpha val="0"/>
              </a:srgbClr>
            </a:solidFill>
          </p:spPr>
          <p:txBody>
            <a:bodyPr/>
            <a:lstStyle/>
            <a:p>
              <a:endParaRPr lang="vi-VN"/>
            </a:p>
          </p:txBody>
        </p:sp>
        <p:sp>
          <p:nvSpPr>
            <p:cNvPr id="32" name="TextBox 32"/>
            <p:cNvSpPr txBox="1"/>
            <p:nvPr/>
          </p:nvSpPr>
          <p:spPr>
            <a:xfrm>
              <a:off x="0" y="-9525"/>
              <a:ext cx="14630400" cy="1548415"/>
            </a:xfrm>
            <a:prstGeom prst="rect">
              <a:avLst/>
            </a:prstGeom>
          </p:spPr>
          <p:txBody>
            <a:bodyPr lIns="0" tIns="0" rIns="0" bIns="0" rtlCol="0" anchor="ctr"/>
            <a:lstStyle/>
            <a:p>
              <a:pPr algn="ctr">
                <a:lnSpc>
                  <a:spcPts val="8400"/>
                </a:lnSpc>
              </a:pPr>
              <a:r>
                <a:rPr lang="en-US" sz="7000">
                  <a:solidFill>
                    <a:srgbClr val="000000"/>
                  </a:solidFill>
                  <a:latin typeface="Rubik"/>
                  <a:ea typeface="Rubik"/>
                  <a:cs typeface="Rubik"/>
                  <a:sym typeface="Rubik"/>
                </a:rPr>
                <a:t>Future Improvement</a:t>
              </a:r>
            </a:p>
          </p:txBody>
        </p:sp>
      </p:grpSp>
      <p:sp>
        <p:nvSpPr>
          <p:cNvPr id="33" name="Freeform 33"/>
          <p:cNvSpPr/>
          <p:nvPr/>
        </p:nvSpPr>
        <p:spPr>
          <a:xfrm>
            <a:off x="898825" y="6809649"/>
            <a:ext cx="1062750" cy="1062750"/>
          </a:xfrm>
          <a:custGeom>
            <a:avLst/>
            <a:gdLst/>
            <a:ahLst/>
            <a:cxnLst/>
            <a:rect l="l" t="t" r="r" b="b"/>
            <a:pathLst>
              <a:path w="1062750" h="1062750">
                <a:moveTo>
                  <a:pt x="0" y="0"/>
                </a:moveTo>
                <a:lnTo>
                  <a:pt x="1062750" y="0"/>
                </a:lnTo>
                <a:lnTo>
                  <a:pt x="1062750" y="1062750"/>
                </a:lnTo>
                <a:lnTo>
                  <a:pt x="0" y="10627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34" name="Group 34"/>
          <p:cNvGrpSpPr/>
          <p:nvPr/>
        </p:nvGrpSpPr>
        <p:grpSpPr>
          <a:xfrm>
            <a:off x="728726" y="1966016"/>
            <a:ext cx="3474625" cy="1919954"/>
            <a:chOff x="0" y="0"/>
            <a:chExt cx="4632833" cy="2559939"/>
          </a:xfrm>
        </p:grpSpPr>
        <p:sp>
          <p:nvSpPr>
            <p:cNvPr id="35" name="Freeform 35"/>
            <p:cNvSpPr/>
            <p:nvPr/>
          </p:nvSpPr>
          <p:spPr>
            <a:xfrm>
              <a:off x="0" y="0"/>
              <a:ext cx="4632833" cy="2559939"/>
            </a:xfrm>
            <a:custGeom>
              <a:avLst/>
              <a:gdLst/>
              <a:ahLst/>
              <a:cxnLst/>
              <a:rect l="l" t="t" r="r" b="b"/>
              <a:pathLst>
                <a:path w="4632833" h="2559939">
                  <a:moveTo>
                    <a:pt x="0" y="0"/>
                  </a:moveTo>
                  <a:lnTo>
                    <a:pt x="4632833" y="0"/>
                  </a:lnTo>
                  <a:lnTo>
                    <a:pt x="4632833" y="2559939"/>
                  </a:lnTo>
                  <a:lnTo>
                    <a:pt x="0" y="2559939"/>
                  </a:lnTo>
                </a:path>
              </a:pathLst>
            </a:custGeom>
            <a:solidFill>
              <a:srgbClr val="000000"/>
            </a:solidFill>
            <a:ln w="12700">
              <a:solidFill>
                <a:srgbClr val="000000"/>
              </a:solidFill>
            </a:ln>
          </p:spPr>
          <p:txBody>
            <a:bodyPr/>
            <a:lstStyle/>
            <a:p>
              <a:endParaRPr lang="vi-VN"/>
            </a:p>
          </p:txBody>
        </p:sp>
      </p:grpSp>
      <p:sp>
        <p:nvSpPr>
          <p:cNvPr id="36" name="Freeform 36"/>
          <p:cNvSpPr/>
          <p:nvPr/>
        </p:nvSpPr>
        <p:spPr>
          <a:xfrm>
            <a:off x="548376" y="1754741"/>
            <a:ext cx="3503200" cy="1977104"/>
          </a:xfrm>
          <a:custGeom>
            <a:avLst/>
            <a:gdLst/>
            <a:ahLst/>
            <a:cxnLst/>
            <a:rect l="l" t="t" r="r" b="b"/>
            <a:pathLst>
              <a:path w="3503200" h="1977104">
                <a:moveTo>
                  <a:pt x="0" y="0"/>
                </a:moveTo>
                <a:lnTo>
                  <a:pt x="3503200" y="0"/>
                </a:lnTo>
                <a:lnTo>
                  <a:pt x="3503200" y="1977104"/>
                </a:lnTo>
                <a:lnTo>
                  <a:pt x="0" y="19771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nvGrpSpPr>
          <p:cNvPr id="37" name="Group 37"/>
          <p:cNvGrpSpPr/>
          <p:nvPr/>
        </p:nvGrpSpPr>
        <p:grpSpPr>
          <a:xfrm rot="56023">
            <a:off x="520293" y="2129666"/>
            <a:ext cx="3526066" cy="19050"/>
            <a:chOff x="0" y="0"/>
            <a:chExt cx="4701421" cy="25400"/>
          </a:xfrm>
        </p:grpSpPr>
        <p:sp>
          <p:nvSpPr>
            <p:cNvPr id="38" name="Freeform 38"/>
            <p:cNvSpPr/>
            <p:nvPr/>
          </p:nvSpPr>
          <p:spPr>
            <a:xfrm>
              <a:off x="0" y="0"/>
              <a:ext cx="4701413" cy="25400"/>
            </a:xfrm>
            <a:custGeom>
              <a:avLst/>
              <a:gdLst/>
              <a:ahLst/>
              <a:cxnLst/>
              <a:rect l="l" t="t" r="r" b="b"/>
              <a:pathLst>
                <a:path w="4701413" h="25400">
                  <a:moveTo>
                    <a:pt x="12700" y="0"/>
                  </a:moveTo>
                  <a:lnTo>
                    <a:pt x="4688713" y="0"/>
                  </a:lnTo>
                  <a:cubicBezTo>
                    <a:pt x="4695698" y="0"/>
                    <a:pt x="4701413" y="5715"/>
                    <a:pt x="4701413" y="12700"/>
                  </a:cubicBezTo>
                  <a:cubicBezTo>
                    <a:pt x="4701413" y="19685"/>
                    <a:pt x="4695698" y="25400"/>
                    <a:pt x="4688713"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39" name="Freeform 39"/>
          <p:cNvSpPr/>
          <p:nvPr/>
        </p:nvSpPr>
        <p:spPr>
          <a:xfrm>
            <a:off x="1308140" y="2426304"/>
            <a:ext cx="1968518" cy="1024007"/>
          </a:xfrm>
          <a:custGeom>
            <a:avLst/>
            <a:gdLst/>
            <a:ahLst/>
            <a:cxnLst/>
            <a:rect l="l" t="t" r="r" b="b"/>
            <a:pathLst>
              <a:path w="1968518" h="1024007">
                <a:moveTo>
                  <a:pt x="0" y="0"/>
                </a:moveTo>
                <a:lnTo>
                  <a:pt x="1968518" y="0"/>
                </a:lnTo>
                <a:lnTo>
                  <a:pt x="1968518" y="1024007"/>
                </a:lnTo>
                <a:lnTo>
                  <a:pt x="0" y="1024007"/>
                </a:lnTo>
                <a:lnTo>
                  <a:pt x="0" y="0"/>
                </a:lnTo>
                <a:close/>
              </a:path>
            </a:pathLst>
          </a:custGeom>
          <a:blipFill>
            <a:blip r:embed="rId10">
              <a:extLst>
                <a:ext uri="{96DAC541-7B7A-43D3-8B79-37D633B846F1}">
                  <asvg:svgBlip xmlns:asvg="http://schemas.microsoft.com/office/drawing/2016/SVG/main" r:embed="rId11"/>
                </a:ext>
              </a:extLst>
            </a:blip>
            <a:stretch>
              <a:fillRect t="-148" b="-148"/>
            </a:stretch>
          </a:blipFill>
        </p:spPr>
        <p:txBody>
          <a:bodyPr/>
          <a:lstStyle/>
          <a:p>
            <a:endParaRPr lang="vi-VN"/>
          </a:p>
        </p:txBody>
      </p:sp>
      <p:sp>
        <p:nvSpPr>
          <p:cNvPr id="40" name="Freeform 40"/>
          <p:cNvSpPr/>
          <p:nvPr/>
        </p:nvSpPr>
        <p:spPr>
          <a:xfrm>
            <a:off x="2816458" y="7787234"/>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2">
              <a:extLst>
                <a:ext uri="{96DAC541-7B7A-43D3-8B79-37D633B846F1}">
                  <asvg:svgBlip xmlns:asvg="http://schemas.microsoft.com/office/drawing/2016/SVG/main" r:embed="rId13"/>
                </a:ext>
              </a:extLst>
            </a:blip>
            <a:stretch>
              <a:fillRect t="-1547" b="-1547"/>
            </a:stretch>
          </a:blipFill>
        </p:spPr>
        <p:txBody>
          <a:bodyPr/>
          <a:lstStyle/>
          <a:p>
            <a:endParaRPr lang="vi-VN"/>
          </a:p>
        </p:txBody>
      </p:sp>
      <p:sp>
        <p:nvSpPr>
          <p:cNvPr id="41" name="Freeform 41"/>
          <p:cNvSpPr/>
          <p:nvPr/>
        </p:nvSpPr>
        <p:spPr>
          <a:xfrm>
            <a:off x="14063226" y="8116414"/>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4">
              <a:extLst>
                <a:ext uri="{96DAC541-7B7A-43D3-8B79-37D633B846F1}">
                  <asvg:svgBlip xmlns:asvg="http://schemas.microsoft.com/office/drawing/2016/SVG/main" r:embed="rId15"/>
                </a:ext>
              </a:extLst>
            </a:blip>
            <a:stretch>
              <a:fillRect t="-5326" b="-5326"/>
            </a:stretch>
          </a:blipFill>
        </p:spPr>
        <p:txBody>
          <a:bodyPr/>
          <a:lstStyle/>
          <a:p>
            <a:endParaRPr lang="vi-VN"/>
          </a:p>
        </p:txBody>
      </p:sp>
      <p:sp>
        <p:nvSpPr>
          <p:cNvPr id="42" name="Freeform 42"/>
          <p:cNvSpPr/>
          <p:nvPr/>
        </p:nvSpPr>
        <p:spPr>
          <a:xfrm>
            <a:off x="13598546" y="781911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a:p>
        </p:txBody>
      </p:sp>
      <p:sp>
        <p:nvSpPr>
          <p:cNvPr id="43" name="Freeform 43"/>
          <p:cNvSpPr/>
          <p:nvPr/>
        </p:nvSpPr>
        <p:spPr>
          <a:xfrm>
            <a:off x="903553" y="8186089"/>
            <a:ext cx="1053295" cy="1053295"/>
          </a:xfrm>
          <a:custGeom>
            <a:avLst/>
            <a:gdLst/>
            <a:ahLst/>
            <a:cxnLst/>
            <a:rect l="l" t="t" r="r" b="b"/>
            <a:pathLst>
              <a:path w="1053295" h="1053295">
                <a:moveTo>
                  <a:pt x="0" y="0"/>
                </a:moveTo>
                <a:lnTo>
                  <a:pt x="1053295" y="0"/>
                </a:lnTo>
                <a:lnTo>
                  <a:pt x="1053295" y="1053295"/>
                </a:lnTo>
                <a:lnTo>
                  <a:pt x="0" y="105329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vi-VN"/>
          </a:p>
        </p:txBody>
      </p:sp>
      <p:sp>
        <p:nvSpPr>
          <p:cNvPr id="44" name="Freeform 44"/>
          <p:cNvSpPr/>
          <p:nvPr/>
        </p:nvSpPr>
        <p:spPr>
          <a:xfrm>
            <a:off x="768788" y="5306814"/>
            <a:ext cx="1322821" cy="1322821"/>
          </a:xfrm>
          <a:custGeom>
            <a:avLst/>
            <a:gdLst/>
            <a:ahLst/>
            <a:cxnLst/>
            <a:rect l="l" t="t" r="r" b="b"/>
            <a:pathLst>
              <a:path w="1322821" h="1322821">
                <a:moveTo>
                  <a:pt x="0" y="0"/>
                </a:moveTo>
                <a:lnTo>
                  <a:pt x="1322821" y="0"/>
                </a:lnTo>
                <a:lnTo>
                  <a:pt x="1322821" y="1322821"/>
                </a:lnTo>
                <a:lnTo>
                  <a:pt x="0" y="132282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vi-VN"/>
          </a:p>
        </p:txBody>
      </p:sp>
      <p:sp>
        <p:nvSpPr>
          <p:cNvPr id="45" name="TextBox 45"/>
          <p:cNvSpPr txBox="1"/>
          <p:nvPr/>
        </p:nvSpPr>
        <p:spPr>
          <a:xfrm>
            <a:off x="4114401" y="3931509"/>
            <a:ext cx="10365634" cy="1135650"/>
          </a:xfrm>
          <a:prstGeom prst="rect">
            <a:avLst/>
          </a:prstGeom>
        </p:spPr>
        <p:txBody>
          <a:bodyPr lIns="0" tIns="0" rIns="0" bIns="0" rtlCol="0" anchor="t">
            <a:spAutoFit/>
          </a:bodyPr>
          <a:lstStyle/>
          <a:p>
            <a:pPr algn="l">
              <a:lnSpc>
                <a:spcPts val="3358"/>
              </a:lnSpc>
            </a:pPr>
            <a:r>
              <a:rPr lang="en-US" sz="2799">
                <a:solidFill>
                  <a:srgbClr val="000000"/>
                </a:solidFill>
                <a:latin typeface="Times New Roman"/>
                <a:ea typeface="Times New Roman"/>
                <a:cs typeface="Times New Roman"/>
                <a:sym typeface="Times New Roman"/>
              </a:rPr>
              <a:t>Mở rộng dữ liệu (nhiều loài/giai đoạn, điều kiện ánh sáng thực tế) và </a:t>
            </a:r>
            <a:r>
              <a:rPr lang="en-US" sz="2799" b="1">
                <a:solidFill>
                  <a:srgbClr val="000000"/>
                </a:solidFill>
                <a:latin typeface="Times New Roman Bold"/>
                <a:ea typeface="Times New Roman Bold"/>
                <a:cs typeface="Times New Roman Bold"/>
                <a:sym typeface="Times New Roman Bold"/>
              </a:rPr>
              <a:t>active learning</a:t>
            </a:r>
            <a:r>
              <a:rPr lang="en-US" sz="2799">
                <a:solidFill>
                  <a:srgbClr val="000000"/>
                </a:solidFill>
                <a:latin typeface="Times New Roman"/>
                <a:ea typeface="Times New Roman"/>
                <a:cs typeface="Times New Roman"/>
                <a:sym typeface="Times New Roman"/>
              </a:rPr>
              <a:t> để tăng độ chính xác &amp; ổn định.</a:t>
            </a:r>
          </a:p>
        </p:txBody>
      </p:sp>
      <p:sp>
        <p:nvSpPr>
          <p:cNvPr id="46" name="TextBox 46"/>
          <p:cNvSpPr txBox="1"/>
          <p:nvPr/>
        </p:nvSpPr>
        <p:spPr>
          <a:xfrm>
            <a:off x="4099449" y="5028609"/>
            <a:ext cx="10380584" cy="876300"/>
          </a:xfrm>
          <a:prstGeom prst="rect">
            <a:avLst/>
          </a:prstGeom>
        </p:spPr>
        <p:txBody>
          <a:bodyPr lIns="0" tIns="0" rIns="0" bIns="0" rtlCol="0" anchor="t">
            <a:spAutoFit/>
          </a:bodyPr>
          <a:lstStyle/>
          <a:p>
            <a:pPr algn="l">
              <a:lnSpc>
                <a:spcPts val="3358"/>
              </a:lnSpc>
            </a:pPr>
            <a:r>
              <a:rPr lang="en-US" sz="2799">
                <a:solidFill>
                  <a:srgbClr val="000000"/>
                </a:solidFill>
                <a:latin typeface="Times New Roman"/>
                <a:ea typeface="Times New Roman"/>
                <a:cs typeface="Times New Roman"/>
                <a:sym typeface="Times New Roman"/>
              </a:rPr>
              <a:t>Cải thiện trải nghiệm: hướng dẫn chụp, xử lý ảnh trên thiết bị, giải thích kết quả, hỗ trợ </a:t>
            </a:r>
            <a:r>
              <a:rPr lang="en-US" sz="2799" b="1">
                <a:solidFill>
                  <a:srgbClr val="000000"/>
                </a:solidFill>
                <a:latin typeface="Times New Roman Bold"/>
                <a:ea typeface="Times New Roman Bold"/>
                <a:cs typeface="Times New Roman Bold"/>
                <a:sym typeface="Times New Roman Bold"/>
              </a:rPr>
              <a:t>đa ngôn ngữ</a:t>
            </a:r>
            <a:r>
              <a:rPr lang="en-US" sz="2799">
                <a:solidFill>
                  <a:srgbClr val="000000"/>
                </a:solidFill>
                <a:latin typeface="Times New Roman"/>
                <a:ea typeface="Times New Roman"/>
                <a:cs typeface="Times New Roman"/>
                <a:sym typeface="Times New Roman"/>
              </a:rPr>
              <a:t>.</a:t>
            </a:r>
          </a:p>
        </p:txBody>
      </p:sp>
      <p:sp>
        <p:nvSpPr>
          <p:cNvPr id="47" name="TextBox 47"/>
          <p:cNvSpPr txBox="1"/>
          <p:nvPr/>
        </p:nvSpPr>
        <p:spPr>
          <a:xfrm>
            <a:off x="4099445" y="6205775"/>
            <a:ext cx="10089104" cy="1135650"/>
          </a:xfrm>
          <a:prstGeom prst="rect">
            <a:avLst/>
          </a:prstGeom>
        </p:spPr>
        <p:txBody>
          <a:bodyPr lIns="0" tIns="0" rIns="0" bIns="0" rtlCol="0" anchor="t">
            <a:spAutoFit/>
          </a:bodyPr>
          <a:lstStyle/>
          <a:p>
            <a:pPr algn="l">
              <a:lnSpc>
                <a:spcPts val="3358"/>
              </a:lnSpc>
            </a:pPr>
            <a:r>
              <a:rPr lang="en-US" sz="2799">
                <a:solidFill>
                  <a:srgbClr val="000000"/>
                </a:solidFill>
                <a:latin typeface="Times New Roman"/>
                <a:ea typeface="Times New Roman"/>
                <a:cs typeface="Times New Roman"/>
                <a:sym typeface="Times New Roman"/>
              </a:rPr>
              <a:t>IPM theo ngữ cảnh: dùng </a:t>
            </a:r>
            <a:r>
              <a:rPr lang="en-US" sz="2799" b="1">
                <a:solidFill>
                  <a:srgbClr val="000000"/>
                </a:solidFill>
                <a:latin typeface="Times New Roman Bold"/>
                <a:ea typeface="Times New Roman Bold"/>
                <a:cs typeface="Times New Roman Bold"/>
                <a:sym typeface="Times New Roman Bold"/>
              </a:rPr>
              <a:t>vị trí/mùa vụ &amp; thời tiết</a:t>
            </a:r>
            <a:r>
              <a:rPr lang="en-US" sz="2799">
                <a:solidFill>
                  <a:srgbClr val="000000"/>
                </a:solidFill>
                <a:latin typeface="Times New Roman"/>
                <a:ea typeface="Times New Roman"/>
                <a:cs typeface="Times New Roman"/>
                <a:sym typeface="Times New Roman"/>
              </a:rPr>
              <a:t> để cá nhân hóa khuyến nghị; nhắc việc và lịch xử lý.</a:t>
            </a:r>
          </a:p>
        </p:txBody>
      </p:sp>
      <p:sp>
        <p:nvSpPr>
          <p:cNvPr id="48" name="TextBox 48"/>
          <p:cNvSpPr txBox="1"/>
          <p:nvPr/>
        </p:nvSpPr>
        <p:spPr>
          <a:xfrm>
            <a:off x="4099443" y="7289383"/>
            <a:ext cx="9872256" cy="876300"/>
          </a:xfrm>
          <a:prstGeom prst="rect">
            <a:avLst/>
          </a:prstGeom>
        </p:spPr>
        <p:txBody>
          <a:bodyPr lIns="0" tIns="0" rIns="0" bIns="0" rtlCol="0" anchor="t">
            <a:spAutoFit/>
          </a:bodyPr>
          <a:lstStyle/>
          <a:p>
            <a:pPr algn="l">
              <a:lnSpc>
                <a:spcPts val="3358"/>
              </a:lnSpc>
            </a:pPr>
            <a:r>
              <a:rPr lang="en-US" sz="2799">
                <a:solidFill>
                  <a:srgbClr val="000000"/>
                </a:solidFill>
                <a:latin typeface="Times New Roman"/>
                <a:ea typeface="Times New Roman"/>
                <a:cs typeface="Times New Roman"/>
                <a:sym typeface="Times New Roman"/>
              </a:rPr>
              <a:t>Đồng bộ &amp; quản trị: dashboard cập nhật dữ liệu, </a:t>
            </a:r>
            <a:r>
              <a:rPr lang="en-US" sz="2799" b="1">
                <a:solidFill>
                  <a:srgbClr val="000000"/>
                </a:solidFill>
                <a:latin typeface="Times New Roman Bold"/>
                <a:ea typeface="Times New Roman Bold"/>
                <a:cs typeface="Times New Roman Bold"/>
                <a:sym typeface="Times New Roman Bold"/>
              </a:rPr>
              <a:t>cập nhật mô hình OTA</a:t>
            </a:r>
            <a:r>
              <a:rPr lang="en-US" sz="2799">
                <a:solidFill>
                  <a:srgbClr val="000000"/>
                </a:solidFill>
                <a:latin typeface="Times New Roman"/>
                <a:ea typeface="Times New Roman"/>
                <a:cs typeface="Times New Roman"/>
                <a:sym typeface="Times New Roman"/>
              </a:rPr>
              <a:t>, vòng phản hồi người dùng để cải tiến liên tục.</a:t>
            </a:r>
          </a:p>
        </p:txBody>
      </p:sp>
      <p:grpSp>
        <p:nvGrpSpPr>
          <p:cNvPr id="49" name="Group 49"/>
          <p:cNvGrpSpPr/>
          <p:nvPr/>
        </p:nvGrpSpPr>
        <p:grpSpPr>
          <a:xfrm>
            <a:off x="0" y="7764"/>
            <a:ext cx="18288000" cy="10271474"/>
            <a:chOff x="0" y="0"/>
            <a:chExt cx="24384000" cy="13695299"/>
          </a:xfrm>
        </p:grpSpPr>
        <p:sp>
          <p:nvSpPr>
            <p:cNvPr id="50" name="Freeform 50"/>
            <p:cNvSpPr/>
            <p:nvPr/>
          </p:nvSpPr>
          <p:spPr>
            <a:xfrm>
              <a:off x="0" y="0"/>
              <a:ext cx="24384000" cy="13695299"/>
            </a:xfrm>
            <a:custGeom>
              <a:avLst/>
              <a:gdLst/>
              <a:ahLst/>
              <a:cxnLst/>
              <a:rect l="l" t="t" r="r" b="b"/>
              <a:pathLst>
                <a:path w="24384000" h="13695299">
                  <a:moveTo>
                    <a:pt x="0" y="0"/>
                  </a:moveTo>
                  <a:lnTo>
                    <a:pt x="24384000" y="0"/>
                  </a:lnTo>
                  <a:lnTo>
                    <a:pt x="24384000" y="13695299"/>
                  </a:lnTo>
                  <a:lnTo>
                    <a:pt x="0" y="13695299"/>
                  </a:lnTo>
                  <a:lnTo>
                    <a:pt x="0" y="0"/>
                  </a:lnTo>
                  <a:close/>
                </a:path>
              </a:pathLst>
            </a:custGeom>
            <a:blipFill>
              <a:blip r:embed="rId22"/>
              <a:stretch>
                <a:fillRect/>
              </a:stretch>
            </a:blipFill>
          </p:spPr>
          <p:txBody>
            <a:bodyPr/>
            <a:lstStyle/>
            <a:p>
              <a:endParaRPr lang="vi-VN"/>
            </a:p>
          </p:txBody>
        </p:sp>
      </p:grpSp>
      <p:sp>
        <p:nvSpPr>
          <p:cNvPr id="51" name="Freeform 51"/>
          <p:cNvSpPr/>
          <p:nvPr/>
        </p:nvSpPr>
        <p:spPr>
          <a:xfrm>
            <a:off x="3707787" y="1741051"/>
            <a:ext cx="10815438" cy="1370506"/>
          </a:xfrm>
          <a:custGeom>
            <a:avLst/>
            <a:gdLst/>
            <a:ahLst/>
            <a:cxnLst/>
            <a:rect l="l" t="t" r="r" b="b"/>
            <a:pathLst>
              <a:path w="10815438" h="1370506">
                <a:moveTo>
                  <a:pt x="0" y="0"/>
                </a:moveTo>
                <a:lnTo>
                  <a:pt x="10815438" y="0"/>
                </a:lnTo>
                <a:lnTo>
                  <a:pt x="10815438" y="1370506"/>
                </a:lnTo>
                <a:lnTo>
                  <a:pt x="0" y="1370506"/>
                </a:lnTo>
                <a:lnTo>
                  <a:pt x="0" y="0"/>
                </a:lnTo>
                <a:close/>
              </a:path>
            </a:pathLst>
          </a:custGeom>
          <a:blipFill>
            <a:blip r:embed="rId23"/>
            <a:stretch>
              <a:fillRect/>
            </a:stretch>
          </a:blipFill>
        </p:spPr>
        <p:txBody>
          <a:bodyPr/>
          <a:lstStyle/>
          <a:p>
            <a:endParaRPr lang="vi-V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4239230" y="1253000"/>
            <a:ext cx="12801600" cy="7315200"/>
            <a:chOff x="0" y="0"/>
            <a:chExt cx="17068800" cy="9753600"/>
          </a:xfrm>
        </p:grpSpPr>
        <p:sp>
          <p:nvSpPr>
            <p:cNvPr id="5" name="Freeform 5"/>
            <p:cNvSpPr/>
            <p:nvPr/>
          </p:nvSpPr>
          <p:spPr>
            <a:xfrm>
              <a:off x="0" y="0"/>
              <a:ext cx="17068800" cy="9753600"/>
            </a:xfrm>
            <a:custGeom>
              <a:avLst/>
              <a:gdLst/>
              <a:ahLst/>
              <a:cxnLst/>
              <a:rect l="l" t="t" r="r" b="b"/>
              <a:pathLst>
                <a:path w="17068800" h="9753600">
                  <a:moveTo>
                    <a:pt x="0" y="0"/>
                  </a:moveTo>
                  <a:lnTo>
                    <a:pt x="17068800" y="0"/>
                  </a:lnTo>
                  <a:lnTo>
                    <a:pt x="17068800" y="9753600"/>
                  </a:lnTo>
                  <a:lnTo>
                    <a:pt x="0" y="9753600"/>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4056230" y="1041425"/>
            <a:ext cx="12830175" cy="7372350"/>
          </a:xfrm>
          <a:custGeom>
            <a:avLst/>
            <a:gdLst/>
            <a:ahLst/>
            <a:cxnLst/>
            <a:rect l="l" t="t" r="r" b="b"/>
            <a:pathLst>
              <a:path w="12830175" h="7372350">
                <a:moveTo>
                  <a:pt x="0" y="0"/>
                </a:moveTo>
                <a:lnTo>
                  <a:pt x="12830175" y="0"/>
                </a:lnTo>
                <a:lnTo>
                  <a:pt x="12830175" y="7372350"/>
                </a:lnTo>
                <a:lnTo>
                  <a:pt x="0" y="7372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5277">
            <a:off x="4018067" y="1782350"/>
            <a:ext cx="12879127" cy="19050"/>
            <a:chOff x="0" y="0"/>
            <a:chExt cx="17172169" cy="25400"/>
          </a:xfrm>
        </p:grpSpPr>
        <p:sp>
          <p:nvSpPr>
            <p:cNvPr id="8" name="Freeform 8"/>
            <p:cNvSpPr/>
            <p:nvPr/>
          </p:nvSpPr>
          <p:spPr>
            <a:xfrm>
              <a:off x="0" y="0"/>
              <a:ext cx="17172178" cy="25400"/>
            </a:xfrm>
            <a:custGeom>
              <a:avLst/>
              <a:gdLst/>
              <a:ahLst/>
              <a:cxnLst/>
              <a:rect l="l" t="t" r="r" b="b"/>
              <a:pathLst>
                <a:path w="17172178" h="25400">
                  <a:moveTo>
                    <a:pt x="12700" y="0"/>
                  </a:moveTo>
                  <a:lnTo>
                    <a:pt x="17159478" y="0"/>
                  </a:lnTo>
                  <a:cubicBezTo>
                    <a:pt x="17166464" y="0"/>
                    <a:pt x="17172178" y="5715"/>
                    <a:pt x="17172178" y="12700"/>
                  </a:cubicBezTo>
                  <a:cubicBezTo>
                    <a:pt x="17172178" y="19685"/>
                    <a:pt x="17166464" y="25400"/>
                    <a:pt x="1715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6184293" y="1416626"/>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700000">
            <a:off x="16184293" y="1416626"/>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5640955" y="1224101"/>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4929244" y="1599626"/>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7" name="Group 17"/>
          <p:cNvGrpSpPr/>
          <p:nvPr/>
        </p:nvGrpSpPr>
        <p:grpSpPr>
          <a:xfrm>
            <a:off x="2925600" y="1668900"/>
            <a:ext cx="12801600" cy="7315200"/>
            <a:chOff x="0" y="0"/>
            <a:chExt cx="17068800" cy="9753600"/>
          </a:xfrm>
        </p:grpSpPr>
        <p:sp>
          <p:nvSpPr>
            <p:cNvPr id="18" name="Freeform 18"/>
            <p:cNvSpPr/>
            <p:nvPr/>
          </p:nvSpPr>
          <p:spPr>
            <a:xfrm>
              <a:off x="0" y="0"/>
              <a:ext cx="17068800" cy="9753600"/>
            </a:xfrm>
            <a:custGeom>
              <a:avLst/>
              <a:gdLst/>
              <a:ahLst/>
              <a:cxnLst/>
              <a:rect l="l" t="t" r="r" b="b"/>
              <a:pathLst>
                <a:path w="17068800" h="9753600">
                  <a:moveTo>
                    <a:pt x="0" y="0"/>
                  </a:moveTo>
                  <a:lnTo>
                    <a:pt x="17068800" y="0"/>
                  </a:lnTo>
                  <a:lnTo>
                    <a:pt x="17068800" y="9753600"/>
                  </a:lnTo>
                  <a:lnTo>
                    <a:pt x="0" y="9753600"/>
                  </a:lnTo>
                </a:path>
              </a:pathLst>
            </a:custGeom>
            <a:solidFill>
              <a:srgbClr val="000000"/>
            </a:solidFill>
            <a:ln w="12700">
              <a:solidFill>
                <a:srgbClr val="000000"/>
              </a:solidFill>
            </a:ln>
          </p:spPr>
          <p:txBody>
            <a:bodyPr/>
            <a:lstStyle/>
            <a:p>
              <a:endParaRPr lang="vi-VN"/>
            </a:p>
          </p:txBody>
        </p:sp>
      </p:grpSp>
      <p:sp>
        <p:nvSpPr>
          <p:cNvPr id="19" name="Freeform 19"/>
          <p:cNvSpPr/>
          <p:nvPr/>
        </p:nvSpPr>
        <p:spPr>
          <a:xfrm>
            <a:off x="2742600" y="1457325"/>
            <a:ext cx="12830175" cy="7372350"/>
          </a:xfrm>
          <a:custGeom>
            <a:avLst/>
            <a:gdLst/>
            <a:ahLst/>
            <a:cxnLst/>
            <a:rect l="l" t="t" r="r" b="b"/>
            <a:pathLst>
              <a:path w="12830175" h="7372350">
                <a:moveTo>
                  <a:pt x="0" y="0"/>
                </a:moveTo>
                <a:lnTo>
                  <a:pt x="12830175" y="0"/>
                </a:lnTo>
                <a:lnTo>
                  <a:pt x="12830175" y="7372350"/>
                </a:lnTo>
                <a:lnTo>
                  <a:pt x="0" y="7372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20" name="Group 20"/>
          <p:cNvGrpSpPr/>
          <p:nvPr/>
        </p:nvGrpSpPr>
        <p:grpSpPr>
          <a:xfrm rot="15277">
            <a:off x="2704437" y="2198250"/>
            <a:ext cx="12879127" cy="19050"/>
            <a:chOff x="0" y="0"/>
            <a:chExt cx="17172169" cy="25400"/>
          </a:xfrm>
        </p:grpSpPr>
        <p:sp>
          <p:nvSpPr>
            <p:cNvPr id="21" name="Freeform 21"/>
            <p:cNvSpPr/>
            <p:nvPr/>
          </p:nvSpPr>
          <p:spPr>
            <a:xfrm>
              <a:off x="0" y="0"/>
              <a:ext cx="17172178" cy="25400"/>
            </a:xfrm>
            <a:custGeom>
              <a:avLst/>
              <a:gdLst/>
              <a:ahLst/>
              <a:cxnLst/>
              <a:rect l="l" t="t" r="r" b="b"/>
              <a:pathLst>
                <a:path w="17172178" h="25400">
                  <a:moveTo>
                    <a:pt x="12700" y="0"/>
                  </a:moveTo>
                  <a:lnTo>
                    <a:pt x="17159478" y="0"/>
                  </a:lnTo>
                  <a:cubicBezTo>
                    <a:pt x="17166464" y="0"/>
                    <a:pt x="17172178" y="5715"/>
                    <a:pt x="17172178" y="12700"/>
                  </a:cubicBezTo>
                  <a:cubicBezTo>
                    <a:pt x="17172178" y="19685"/>
                    <a:pt x="17166464" y="25400"/>
                    <a:pt x="1715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2" name="Group 22"/>
          <p:cNvGrpSpPr/>
          <p:nvPr/>
        </p:nvGrpSpPr>
        <p:grpSpPr>
          <a:xfrm rot="2700000">
            <a:off x="14870663" y="1832526"/>
            <a:ext cx="617474" cy="19050"/>
            <a:chOff x="0" y="0"/>
            <a:chExt cx="823299" cy="25400"/>
          </a:xfrm>
        </p:grpSpPr>
        <p:sp>
          <p:nvSpPr>
            <p:cNvPr id="23" name="Freeform 23"/>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4" name="Group 24"/>
          <p:cNvGrpSpPr/>
          <p:nvPr/>
        </p:nvGrpSpPr>
        <p:grpSpPr>
          <a:xfrm rot="2699999">
            <a:off x="14870663" y="1832526"/>
            <a:ext cx="617474" cy="19050"/>
            <a:chOff x="0" y="0"/>
            <a:chExt cx="823299" cy="25400"/>
          </a:xfrm>
        </p:grpSpPr>
        <p:sp>
          <p:nvSpPr>
            <p:cNvPr id="25" name="Freeform 25"/>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6" name="Group 26"/>
          <p:cNvGrpSpPr/>
          <p:nvPr/>
        </p:nvGrpSpPr>
        <p:grpSpPr>
          <a:xfrm>
            <a:off x="14327325" y="1640001"/>
            <a:ext cx="423196" cy="423196"/>
            <a:chOff x="0" y="0"/>
            <a:chExt cx="564261" cy="564261"/>
          </a:xfrm>
        </p:grpSpPr>
        <p:sp>
          <p:nvSpPr>
            <p:cNvPr id="27" name="Freeform 27"/>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28" name="Group 28"/>
          <p:cNvGrpSpPr/>
          <p:nvPr/>
        </p:nvGrpSpPr>
        <p:grpSpPr>
          <a:xfrm rot="404757">
            <a:off x="13615614" y="2015526"/>
            <a:ext cx="505568" cy="19050"/>
            <a:chOff x="0" y="0"/>
            <a:chExt cx="674091" cy="25400"/>
          </a:xfrm>
        </p:grpSpPr>
        <p:sp>
          <p:nvSpPr>
            <p:cNvPr id="29" name="Freeform 29"/>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30" name="Group 30"/>
          <p:cNvGrpSpPr/>
          <p:nvPr/>
        </p:nvGrpSpPr>
        <p:grpSpPr>
          <a:xfrm>
            <a:off x="4193076" y="2479440"/>
            <a:ext cx="10972800" cy="1154168"/>
            <a:chOff x="0" y="0"/>
            <a:chExt cx="14630400" cy="1538890"/>
          </a:xfrm>
        </p:grpSpPr>
        <p:sp>
          <p:nvSpPr>
            <p:cNvPr id="31" name="Freeform 31"/>
            <p:cNvSpPr/>
            <p:nvPr/>
          </p:nvSpPr>
          <p:spPr>
            <a:xfrm>
              <a:off x="0" y="0"/>
              <a:ext cx="14630400" cy="1538890"/>
            </a:xfrm>
            <a:custGeom>
              <a:avLst/>
              <a:gdLst/>
              <a:ahLst/>
              <a:cxnLst/>
              <a:rect l="l" t="t" r="r" b="b"/>
              <a:pathLst>
                <a:path w="14630400" h="1538890">
                  <a:moveTo>
                    <a:pt x="0" y="0"/>
                  </a:moveTo>
                  <a:lnTo>
                    <a:pt x="14630400" y="0"/>
                  </a:lnTo>
                  <a:lnTo>
                    <a:pt x="14630400" y="1538890"/>
                  </a:lnTo>
                  <a:lnTo>
                    <a:pt x="0" y="1538890"/>
                  </a:lnTo>
                  <a:close/>
                </a:path>
              </a:pathLst>
            </a:custGeom>
            <a:solidFill>
              <a:srgbClr val="000000">
                <a:alpha val="0"/>
              </a:srgbClr>
            </a:solidFill>
          </p:spPr>
          <p:txBody>
            <a:bodyPr/>
            <a:lstStyle/>
            <a:p>
              <a:endParaRPr lang="vi-VN"/>
            </a:p>
          </p:txBody>
        </p:sp>
        <p:sp>
          <p:nvSpPr>
            <p:cNvPr id="32" name="TextBox 32"/>
            <p:cNvSpPr txBox="1"/>
            <p:nvPr/>
          </p:nvSpPr>
          <p:spPr>
            <a:xfrm>
              <a:off x="0" y="-9525"/>
              <a:ext cx="14630400" cy="1548415"/>
            </a:xfrm>
            <a:prstGeom prst="rect">
              <a:avLst/>
            </a:prstGeom>
          </p:spPr>
          <p:txBody>
            <a:bodyPr lIns="0" tIns="0" rIns="0" bIns="0" rtlCol="0" anchor="ctr"/>
            <a:lstStyle/>
            <a:p>
              <a:pPr algn="ctr">
                <a:lnSpc>
                  <a:spcPts val="8400"/>
                </a:lnSpc>
              </a:pPr>
              <a:r>
                <a:rPr lang="en-US" sz="7000">
                  <a:solidFill>
                    <a:srgbClr val="000000"/>
                  </a:solidFill>
                  <a:latin typeface="Rubik"/>
                  <a:ea typeface="Rubik"/>
                  <a:cs typeface="Rubik"/>
                  <a:sym typeface="Rubik"/>
                </a:rPr>
                <a:t>Future Improvement</a:t>
              </a:r>
            </a:p>
          </p:txBody>
        </p:sp>
      </p:grpSp>
      <p:sp>
        <p:nvSpPr>
          <p:cNvPr id="33" name="Freeform 33"/>
          <p:cNvSpPr/>
          <p:nvPr/>
        </p:nvSpPr>
        <p:spPr>
          <a:xfrm>
            <a:off x="898825" y="6809649"/>
            <a:ext cx="1062750" cy="1062750"/>
          </a:xfrm>
          <a:custGeom>
            <a:avLst/>
            <a:gdLst/>
            <a:ahLst/>
            <a:cxnLst/>
            <a:rect l="l" t="t" r="r" b="b"/>
            <a:pathLst>
              <a:path w="1062750" h="1062750">
                <a:moveTo>
                  <a:pt x="0" y="0"/>
                </a:moveTo>
                <a:lnTo>
                  <a:pt x="1062750" y="0"/>
                </a:lnTo>
                <a:lnTo>
                  <a:pt x="1062750" y="1062750"/>
                </a:lnTo>
                <a:lnTo>
                  <a:pt x="0" y="10627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34" name="Group 34"/>
          <p:cNvGrpSpPr/>
          <p:nvPr/>
        </p:nvGrpSpPr>
        <p:grpSpPr>
          <a:xfrm>
            <a:off x="728726" y="1966016"/>
            <a:ext cx="3474625" cy="1919954"/>
            <a:chOff x="0" y="0"/>
            <a:chExt cx="4632833" cy="2559939"/>
          </a:xfrm>
        </p:grpSpPr>
        <p:sp>
          <p:nvSpPr>
            <p:cNvPr id="35" name="Freeform 35"/>
            <p:cNvSpPr/>
            <p:nvPr/>
          </p:nvSpPr>
          <p:spPr>
            <a:xfrm>
              <a:off x="0" y="0"/>
              <a:ext cx="4632833" cy="2559939"/>
            </a:xfrm>
            <a:custGeom>
              <a:avLst/>
              <a:gdLst/>
              <a:ahLst/>
              <a:cxnLst/>
              <a:rect l="l" t="t" r="r" b="b"/>
              <a:pathLst>
                <a:path w="4632833" h="2559939">
                  <a:moveTo>
                    <a:pt x="0" y="0"/>
                  </a:moveTo>
                  <a:lnTo>
                    <a:pt x="4632833" y="0"/>
                  </a:lnTo>
                  <a:lnTo>
                    <a:pt x="4632833" y="2559939"/>
                  </a:lnTo>
                  <a:lnTo>
                    <a:pt x="0" y="2559939"/>
                  </a:lnTo>
                </a:path>
              </a:pathLst>
            </a:custGeom>
            <a:solidFill>
              <a:srgbClr val="000000"/>
            </a:solidFill>
            <a:ln w="12700">
              <a:solidFill>
                <a:srgbClr val="000000"/>
              </a:solidFill>
            </a:ln>
          </p:spPr>
          <p:txBody>
            <a:bodyPr/>
            <a:lstStyle/>
            <a:p>
              <a:endParaRPr lang="vi-VN"/>
            </a:p>
          </p:txBody>
        </p:sp>
      </p:grpSp>
      <p:sp>
        <p:nvSpPr>
          <p:cNvPr id="36" name="Freeform 36"/>
          <p:cNvSpPr/>
          <p:nvPr/>
        </p:nvSpPr>
        <p:spPr>
          <a:xfrm>
            <a:off x="548376" y="1754741"/>
            <a:ext cx="3503200" cy="1977104"/>
          </a:xfrm>
          <a:custGeom>
            <a:avLst/>
            <a:gdLst/>
            <a:ahLst/>
            <a:cxnLst/>
            <a:rect l="l" t="t" r="r" b="b"/>
            <a:pathLst>
              <a:path w="3503200" h="1977104">
                <a:moveTo>
                  <a:pt x="0" y="0"/>
                </a:moveTo>
                <a:lnTo>
                  <a:pt x="3503200" y="0"/>
                </a:lnTo>
                <a:lnTo>
                  <a:pt x="3503200" y="1977104"/>
                </a:lnTo>
                <a:lnTo>
                  <a:pt x="0" y="19771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nvGrpSpPr>
          <p:cNvPr id="37" name="Group 37"/>
          <p:cNvGrpSpPr/>
          <p:nvPr/>
        </p:nvGrpSpPr>
        <p:grpSpPr>
          <a:xfrm rot="56023">
            <a:off x="520293" y="2129666"/>
            <a:ext cx="3526066" cy="19050"/>
            <a:chOff x="0" y="0"/>
            <a:chExt cx="4701421" cy="25400"/>
          </a:xfrm>
        </p:grpSpPr>
        <p:sp>
          <p:nvSpPr>
            <p:cNvPr id="38" name="Freeform 38"/>
            <p:cNvSpPr/>
            <p:nvPr/>
          </p:nvSpPr>
          <p:spPr>
            <a:xfrm>
              <a:off x="0" y="0"/>
              <a:ext cx="4701413" cy="25400"/>
            </a:xfrm>
            <a:custGeom>
              <a:avLst/>
              <a:gdLst/>
              <a:ahLst/>
              <a:cxnLst/>
              <a:rect l="l" t="t" r="r" b="b"/>
              <a:pathLst>
                <a:path w="4701413" h="25400">
                  <a:moveTo>
                    <a:pt x="12700" y="0"/>
                  </a:moveTo>
                  <a:lnTo>
                    <a:pt x="4688713" y="0"/>
                  </a:lnTo>
                  <a:cubicBezTo>
                    <a:pt x="4695698" y="0"/>
                    <a:pt x="4701413" y="5715"/>
                    <a:pt x="4701413" y="12700"/>
                  </a:cubicBezTo>
                  <a:cubicBezTo>
                    <a:pt x="4701413" y="19685"/>
                    <a:pt x="4695698" y="25400"/>
                    <a:pt x="4688713"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39" name="Freeform 39"/>
          <p:cNvSpPr/>
          <p:nvPr/>
        </p:nvSpPr>
        <p:spPr>
          <a:xfrm>
            <a:off x="1308140" y="2426304"/>
            <a:ext cx="1968518" cy="1024007"/>
          </a:xfrm>
          <a:custGeom>
            <a:avLst/>
            <a:gdLst/>
            <a:ahLst/>
            <a:cxnLst/>
            <a:rect l="l" t="t" r="r" b="b"/>
            <a:pathLst>
              <a:path w="1968518" h="1024007">
                <a:moveTo>
                  <a:pt x="0" y="0"/>
                </a:moveTo>
                <a:lnTo>
                  <a:pt x="1968518" y="0"/>
                </a:lnTo>
                <a:lnTo>
                  <a:pt x="1968518" y="1024007"/>
                </a:lnTo>
                <a:lnTo>
                  <a:pt x="0" y="1024007"/>
                </a:lnTo>
                <a:lnTo>
                  <a:pt x="0" y="0"/>
                </a:lnTo>
                <a:close/>
              </a:path>
            </a:pathLst>
          </a:custGeom>
          <a:blipFill>
            <a:blip r:embed="rId10">
              <a:extLst>
                <a:ext uri="{96DAC541-7B7A-43D3-8B79-37D633B846F1}">
                  <asvg:svgBlip xmlns:asvg="http://schemas.microsoft.com/office/drawing/2016/SVG/main" r:embed="rId11"/>
                </a:ext>
              </a:extLst>
            </a:blip>
            <a:stretch>
              <a:fillRect t="-148" b="-148"/>
            </a:stretch>
          </a:blipFill>
        </p:spPr>
        <p:txBody>
          <a:bodyPr/>
          <a:lstStyle/>
          <a:p>
            <a:endParaRPr lang="vi-VN"/>
          </a:p>
        </p:txBody>
      </p:sp>
      <p:sp>
        <p:nvSpPr>
          <p:cNvPr id="40" name="Freeform 40"/>
          <p:cNvSpPr/>
          <p:nvPr/>
        </p:nvSpPr>
        <p:spPr>
          <a:xfrm>
            <a:off x="2816458" y="7787234"/>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2">
              <a:extLst>
                <a:ext uri="{96DAC541-7B7A-43D3-8B79-37D633B846F1}">
                  <asvg:svgBlip xmlns:asvg="http://schemas.microsoft.com/office/drawing/2016/SVG/main" r:embed="rId13"/>
                </a:ext>
              </a:extLst>
            </a:blip>
            <a:stretch>
              <a:fillRect t="-1547" b="-1547"/>
            </a:stretch>
          </a:blipFill>
        </p:spPr>
        <p:txBody>
          <a:bodyPr/>
          <a:lstStyle/>
          <a:p>
            <a:endParaRPr lang="vi-VN"/>
          </a:p>
        </p:txBody>
      </p:sp>
      <p:sp>
        <p:nvSpPr>
          <p:cNvPr id="41" name="Freeform 41"/>
          <p:cNvSpPr/>
          <p:nvPr/>
        </p:nvSpPr>
        <p:spPr>
          <a:xfrm>
            <a:off x="14063226" y="8116414"/>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4">
              <a:extLst>
                <a:ext uri="{96DAC541-7B7A-43D3-8B79-37D633B846F1}">
                  <asvg:svgBlip xmlns:asvg="http://schemas.microsoft.com/office/drawing/2016/SVG/main" r:embed="rId15"/>
                </a:ext>
              </a:extLst>
            </a:blip>
            <a:stretch>
              <a:fillRect t="-5326" b="-5326"/>
            </a:stretch>
          </a:blipFill>
        </p:spPr>
        <p:txBody>
          <a:bodyPr/>
          <a:lstStyle/>
          <a:p>
            <a:endParaRPr lang="vi-VN"/>
          </a:p>
        </p:txBody>
      </p:sp>
      <p:sp>
        <p:nvSpPr>
          <p:cNvPr id="42" name="Freeform 42"/>
          <p:cNvSpPr/>
          <p:nvPr/>
        </p:nvSpPr>
        <p:spPr>
          <a:xfrm>
            <a:off x="13598546" y="7819110"/>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a:p>
        </p:txBody>
      </p:sp>
      <p:sp>
        <p:nvSpPr>
          <p:cNvPr id="43" name="Freeform 43"/>
          <p:cNvSpPr/>
          <p:nvPr/>
        </p:nvSpPr>
        <p:spPr>
          <a:xfrm>
            <a:off x="903553" y="8186089"/>
            <a:ext cx="1053295" cy="1053295"/>
          </a:xfrm>
          <a:custGeom>
            <a:avLst/>
            <a:gdLst/>
            <a:ahLst/>
            <a:cxnLst/>
            <a:rect l="l" t="t" r="r" b="b"/>
            <a:pathLst>
              <a:path w="1053295" h="1053295">
                <a:moveTo>
                  <a:pt x="0" y="0"/>
                </a:moveTo>
                <a:lnTo>
                  <a:pt x="1053295" y="0"/>
                </a:lnTo>
                <a:lnTo>
                  <a:pt x="1053295" y="1053295"/>
                </a:lnTo>
                <a:lnTo>
                  <a:pt x="0" y="105329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vi-VN"/>
          </a:p>
        </p:txBody>
      </p:sp>
      <p:sp>
        <p:nvSpPr>
          <p:cNvPr id="44" name="Freeform 44"/>
          <p:cNvSpPr/>
          <p:nvPr/>
        </p:nvSpPr>
        <p:spPr>
          <a:xfrm>
            <a:off x="768788" y="5306814"/>
            <a:ext cx="1322821" cy="1322821"/>
          </a:xfrm>
          <a:custGeom>
            <a:avLst/>
            <a:gdLst/>
            <a:ahLst/>
            <a:cxnLst/>
            <a:rect l="l" t="t" r="r" b="b"/>
            <a:pathLst>
              <a:path w="1322821" h="1322821">
                <a:moveTo>
                  <a:pt x="0" y="0"/>
                </a:moveTo>
                <a:lnTo>
                  <a:pt x="1322821" y="0"/>
                </a:lnTo>
                <a:lnTo>
                  <a:pt x="1322821" y="1322821"/>
                </a:lnTo>
                <a:lnTo>
                  <a:pt x="0" y="132282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vi-VN"/>
          </a:p>
        </p:txBody>
      </p:sp>
      <p:sp>
        <p:nvSpPr>
          <p:cNvPr id="45" name="TextBox 45"/>
          <p:cNvSpPr txBox="1"/>
          <p:nvPr/>
        </p:nvSpPr>
        <p:spPr>
          <a:xfrm>
            <a:off x="4114401" y="3931509"/>
            <a:ext cx="10365634" cy="1135650"/>
          </a:xfrm>
          <a:prstGeom prst="rect">
            <a:avLst/>
          </a:prstGeom>
        </p:spPr>
        <p:txBody>
          <a:bodyPr lIns="0" tIns="0" rIns="0" bIns="0" rtlCol="0" anchor="t">
            <a:spAutoFit/>
          </a:bodyPr>
          <a:lstStyle/>
          <a:p>
            <a:pPr algn="l">
              <a:lnSpc>
                <a:spcPts val="3358"/>
              </a:lnSpc>
            </a:pPr>
            <a:r>
              <a:rPr lang="en-US" sz="2799">
                <a:solidFill>
                  <a:srgbClr val="000000"/>
                </a:solidFill>
                <a:latin typeface="Times New Roman"/>
                <a:ea typeface="Times New Roman"/>
                <a:cs typeface="Times New Roman"/>
                <a:sym typeface="Times New Roman"/>
              </a:rPr>
              <a:t>Mở rộng dữ liệu (nhiều loài/giai đoạn, điều kiện ánh sáng thực tế) và </a:t>
            </a:r>
            <a:r>
              <a:rPr lang="en-US" sz="2799" b="1">
                <a:solidFill>
                  <a:srgbClr val="000000"/>
                </a:solidFill>
                <a:latin typeface="Times New Roman Bold"/>
                <a:ea typeface="Times New Roman Bold"/>
                <a:cs typeface="Times New Roman Bold"/>
                <a:sym typeface="Times New Roman Bold"/>
              </a:rPr>
              <a:t>active learning</a:t>
            </a:r>
            <a:r>
              <a:rPr lang="en-US" sz="2799">
                <a:solidFill>
                  <a:srgbClr val="000000"/>
                </a:solidFill>
                <a:latin typeface="Times New Roman"/>
                <a:ea typeface="Times New Roman"/>
                <a:cs typeface="Times New Roman"/>
                <a:sym typeface="Times New Roman"/>
              </a:rPr>
              <a:t> để tăng độ chính xác &amp; ổn định.</a:t>
            </a:r>
          </a:p>
        </p:txBody>
      </p:sp>
      <p:sp>
        <p:nvSpPr>
          <p:cNvPr id="46" name="TextBox 46"/>
          <p:cNvSpPr txBox="1"/>
          <p:nvPr/>
        </p:nvSpPr>
        <p:spPr>
          <a:xfrm>
            <a:off x="4099449" y="5028609"/>
            <a:ext cx="10380584" cy="876300"/>
          </a:xfrm>
          <a:prstGeom prst="rect">
            <a:avLst/>
          </a:prstGeom>
        </p:spPr>
        <p:txBody>
          <a:bodyPr lIns="0" tIns="0" rIns="0" bIns="0" rtlCol="0" anchor="t">
            <a:spAutoFit/>
          </a:bodyPr>
          <a:lstStyle/>
          <a:p>
            <a:pPr algn="l">
              <a:lnSpc>
                <a:spcPts val="3358"/>
              </a:lnSpc>
            </a:pPr>
            <a:r>
              <a:rPr lang="en-US" sz="2799">
                <a:solidFill>
                  <a:srgbClr val="000000"/>
                </a:solidFill>
                <a:latin typeface="Times New Roman"/>
                <a:ea typeface="Times New Roman"/>
                <a:cs typeface="Times New Roman"/>
                <a:sym typeface="Times New Roman"/>
              </a:rPr>
              <a:t>Cải thiện trải nghiệm: hướng dẫn chụp, xử lý ảnh trên thiết bị, giải thích kết quả, hỗ trợ </a:t>
            </a:r>
            <a:r>
              <a:rPr lang="en-US" sz="2799" b="1">
                <a:solidFill>
                  <a:srgbClr val="000000"/>
                </a:solidFill>
                <a:latin typeface="Times New Roman Bold"/>
                <a:ea typeface="Times New Roman Bold"/>
                <a:cs typeface="Times New Roman Bold"/>
                <a:sym typeface="Times New Roman Bold"/>
              </a:rPr>
              <a:t>đa ngôn ngữ</a:t>
            </a:r>
            <a:r>
              <a:rPr lang="en-US" sz="2799">
                <a:solidFill>
                  <a:srgbClr val="000000"/>
                </a:solidFill>
                <a:latin typeface="Times New Roman"/>
                <a:ea typeface="Times New Roman"/>
                <a:cs typeface="Times New Roman"/>
                <a:sym typeface="Times New Roman"/>
              </a:rPr>
              <a:t>.</a:t>
            </a:r>
          </a:p>
        </p:txBody>
      </p:sp>
      <p:sp>
        <p:nvSpPr>
          <p:cNvPr id="47" name="TextBox 47"/>
          <p:cNvSpPr txBox="1"/>
          <p:nvPr/>
        </p:nvSpPr>
        <p:spPr>
          <a:xfrm>
            <a:off x="4099445" y="6205775"/>
            <a:ext cx="10089104" cy="1135650"/>
          </a:xfrm>
          <a:prstGeom prst="rect">
            <a:avLst/>
          </a:prstGeom>
        </p:spPr>
        <p:txBody>
          <a:bodyPr lIns="0" tIns="0" rIns="0" bIns="0" rtlCol="0" anchor="t">
            <a:spAutoFit/>
          </a:bodyPr>
          <a:lstStyle/>
          <a:p>
            <a:pPr algn="l">
              <a:lnSpc>
                <a:spcPts val="3358"/>
              </a:lnSpc>
            </a:pPr>
            <a:r>
              <a:rPr lang="en-US" sz="2799">
                <a:solidFill>
                  <a:srgbClr val="000000"/>
                </a:solidFill>
                <a:latin typeface="Times New Roman"/>
                <a:ea typeface="Times New Roman"/>
                <a:cs typeface="Times New Roman"/>
                <a:sym typeface="Times New Roman"/>
              </a:rPr>
              <a:t>IPM theo ngữ cảnh: dùng </a:t>
            </a:r>
            <a:r>
              <a:rPr lang="en-US" sz="2799" b="1">
                <a:solidFill>
                  <a:srgbClr val="000000"/>
                </a:solidFill>
                <a:latin typeface="Times New Roman Bold"/>
                <a:ea typeface="Times New Roman Bold"/>
                <a:cs typeface="Times New Roman Bold"/>
                <a:sym typeface="Times New Roman Bold"/>
              </a:rPr>
              <a:t>vị trí/mùa vụ &amp; thời tiết</a:t>
            </a:r>
            <a:r>
              <a:rPr lang="en-US" sz="2799">
                <a:solidFill>
                  <a:srgbClr val="000000"/>
                </a:solidFill>
                <a:latin typeface="Times New Roman"/>
                <a:ea typeface="Times New Roman"/>
                <a:cs typeface="Times New Roman"/>
                <a:sym typeface="Times New Roman"/>
              </a:rPr>
              <a:t> để cá nhân hóa khuyến nghị; nhắc việc và lịch xử lý.</a:t>
            </a:r>
          </a:p>
        </p:txBody>
      </p:sp>
      <p:sp>
        <p:nvSpPr>
          <p:cNvPr id="48" name="TextBox 48"/>
          <p:cNvSpPr txBox="1"/>
          <p:nvPr/>
        </p:nvSpPr>
        <p:spPr>
          <a:xfrm>
            <a:off x="4099443" y="7289383"/>
            <a:ext cx="9872256" cy="876300"/>
          </a:xfrm>
          <a:prstGeom prst="rect">
            <a:avLst/>
          </a:prstGeom>
        </p:spPr>
        <p:txBody>
          <a:bodyPr lIns="0" tIns="0" rIns="0" bIns="0" rtlCol="0" anchor="t">
            <a:spAutoFit/>
          </a:bodyPr>
          <a:lstStyle/>
          <a:p>
            <a:pPr algn="l">
              <a:lnSpc>
                <a:spcPts val="3358"/>
              </a:lnSpc>
            </a:pPr>
            <a:r>
              <a:rPr lang="en-US" sz="2799">
                <a:solidFill>
                  <a:srgbClr val="000000"/>
                </a:solidFill>
                <a:latin typeface="Times New Roman"/>
                <a:ea typeface="Times New Roman"/>
                <a:cs typeface="Times New Roman"/>
                <a:sym typeface="Times New Roman"/>
              </a:rPr>
              <a:t>Đồng bộ &amp; quản trị: dashboard cập nhật dữ liệu, </a:t>
            </a:r>
            <a:r>
              <a:rPr lang="en-US" sz="2799" b="1">
                <a:solidFill>
                  <a:srgbClr val="000000"/>
                </a:solidFill>
                <a:latin typeface="Times New Roman Bold"/>
                <a:ea typeface="Times New Roman Bold"/>
                <a:cs typeface="Times New Roman Bold"/>
                <a:sym typeface="Times New Roman Bold"/>
              </a:rPr>
              <a:t>cập nhật mô hình OTA</a:t>
            </a:r>
            <a:r>
              <a:rPr lang="en-US" sz="2799">
                <a:solidFill>
                  <a:srgbClr val="000000"/>
                </a:solidFill>
                <a:latin typeface="Times New Roman"/>
                <a:ea typeface="Times New Roman"/>
                <a:cs typeface="Times New Roman"/>
                <a:sym typeface="Times New Roman"/>
              </a:rPr>
              <a:t>, vòng phản hồi người dùng để cải tiến liên tục.</a:t>
            </a:r>
          </a:p>
        </p:txBody>
      </p:sp>
      <p:grpSp>
        <p:nvGrpSpPr>
          <p:cNvPr id="49" name="Group 49"/>
          <p:cNvGrpSpPr/>
          <p:nvPr/>
        </p:nvGrpSpPr>
        <p:grpSpPr>
          <a:xfrm>
            <a:off x="0" y="7764"/>
            <a:ext cx="18288000" cy="10271474"/>
            <a:chOff x="0" y="0"/>
            <a:chExt cx="24384000" cy="13695299"/>
          </a:xfrm>
        </p:grpSpPr>
        <p:sp>
          <p:nvSpPr>
            <p:cNvPr id="50" name="Freeform 50"/>
            <p:cNvSpPr/>
            <p:nvPr/>
          </p:nvSpPr>
          <p:spPr>
            <a:xfrm>
              <a:off x="0" y="0"/>
              <a:ext cx="24384000" cy="13695299"/>
            </a:xfrm>
            <a:custGeom>
              <a:avLst/>
              <a:gdLst/>
              <a:ahLst/>
              <a:cxnLst/>
              <a:rect l="l" t="t" r="r" b="b"/>
              <a:pathLst>
                <a:path w="24384000" h="13695299">
                  <a:moveTo>
                    <a:pt x="0" y="0"/>
                  </a:moveTo>
                  <a:lnTo>
                    <a:pt x="24384000" y="0"/>
                  </a:lnTo>
                  <a:lnTo>
                    <a:pt x="24384000" y="13695299"/>
                  </a:lnTo>
                  <a:lnTo>
                    <a:pt x="0" y="13695299"/>
                  </a:lnTo>
                  <a:lnTo>
                    <a:pt x="0" y="0"/>
                  </a:lnTo>
                  <a:close/>
                </a:path>
              </a:pathLst>
            </a:custGeom>
            <a:blipFill>
              <a:blip r:embed="rId22"/>
              <a:stretch>
                <a:fillRect/>
              </a:stretch>
            </a:blipFill>
          </p:spPr>
          <p:txBody>
            <a:bodyPr/>
            <a:lstStyle/>
            <a:p>
              <a:endParaRPr lang="vi-VN"/>
            </a:p>
          </p:txBody>
        </p:sp>
      </p:grpSp>
      <p:grpSp>
        <p:nvGrpSpPr>
          <p:cNvPr id="51" name="Group 51"/>
          <p:cNvGrpSpPr/>
          <p:nvPr/>
        </p:nvGrpSpPr>
        <p:grpSpPr>
          <a:xfrm>
            <a:off x="13687" y="100531"/>
            <a:ext cx="18288000" cy="10240041"/>
            <a:chOff x="0" y="0"/>
            <a:chExt cx="24384000" cy="13653388"/>
          </a:xfrm>
        </p:grpSpPr>
        <p:sp>
          <p:nvSpPr>
            <p:cNvPr id="52" name="Freeform 52"/>
            <p:cNvSpPr/>
            <p:nvPr/>
          </p:nvSpPr>
          <p:spPr>
            <a:xfrm>
              <a:off x="0" y="0"/>
              <a:ext cx="24384000" cy="13653388"/>
            </a:xfrm>
            <a:custGeom>
              <a:avLst/>
              <a:gdLst/>
              <a:ahLst/>
              <a:cxnLst/>
              <a:rect l="l" t="t" r="r" b="b"/>
              <a:pathLst>
                <a:path w="24384000" h="13653388">
                  <a:moveTo>
                    <a:pt x="0" y="0"/>
                  </a:moveTo>
                  <a:lnTo>
                    <a:pt x="24384000" y="0"/>
                  </a:lnTo>
                  <a:lnTo>
                    <a:pt x="24384000" y="13653388"/>
                  </a:lnTo>
                  <a:lnTo>
                    <a:pt x="0" y="13653388"/>
                  </a:lnTo>
                  <a:lnTo>
                    <a:pt x="0" y="0"/>
                  </a:lnTo>
                  <a:close/>
                </a:path>
              </a:pathLst>
            </a:custGeom>
            <a:blipFill>
              <a:blip r:embed="rId23"/>
              <a:stretch>
                <a:fillRect/>
              </a:stretch>
            </a:blipFill>
          </p:spPr>
          <p:txBody>
            <a:bodyPr/>
            <a:lstStyle/>
            <a:p>
              <a:endParaRPr lang="vi-V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07" y="0"/>
            <a:ext cx="18272093" cy="10287000"/>
            <a:chOff x="0" y="0"/>
            <a:chExt cx="24362790" cy="13716000"/>
          </a:xfrm>
        </p:grpSpPr>
        <p:sp>
          <p:nvSpPr>
            <p:cNvPr id="3" name="Freeform 3"/>
            <p:cNvSpPr/>
            <p:nvPr/>
          </p:nvSpPr>
          <p:spPr>
            <a:xfrm>
              <a:off x="0" y="0"/>
              <a:ext cx="24362790" cy="13716000"/>
            </a:xfrm>
            <a:custGeom>
              <a:avLst/>
              <a:gdLst/>
              <a:ahLst/>
              <a:cxnLst/>
              <a:rect l="l" t="t" r="r" b="b"/>
              <a:pathLst>
                <a:path w="24362790" h="13716000">
                  <a:moveTo>
                    <a:pt x="0" y="0"/>
                  </a:moveTo>
                  <a:lnTo>
                    <a:pt x="24362790" y="0"/>
                  </a:lnTo>
                  <a:lnTo>
                    <a:pt x="24362790" y="13716000"/>
                  </a:lnTo>
                  <a:lnTo>
                    <a:pt x="0" y="13716000"/>
                  </a:lnTo>
                  <a:lnTo>
                    <a:pt x="0" y="0"/>
                  </a:lnTo>
                  <a:close/>
                </a:path>
              </a:pathLst>
            </a:custGeom>
            <a:blipFill>
              <a:blip r:embed="rId3"/>
              <a:stretch>
                <a:fillRect/>
              </a:stretch>
            </a:blipFill>
          </p:spPr>
          <p:txBody>
            <a:bodyPr/>
            <a:lstStyle/>
            <a:p>
              <a:endParaRPr lang="vi-VN"/>
            </a:p>
          </p:txBody>
        </p:sp>
      </p:grpSp>
      <p:sp>
        <p:nvSpPr>
          <p:cNvPr id="4" name="Freeform 4"/>
          <p:cNvSpPr/>
          <p:nvPr/>
        </p:nvSpPr>
        <p:spPr>
          <a:xfrm>
            <a:off x="2925041" y="1343261"/>
            <a:ext cx="12122741" cy="1227428"/>
          </a:xfrm>
          <a:custGeom>
            <a:avLst/>
            <a:gdLst/>
            <a:ahLst/>
            <a:cxnLst/>
            <a:rect l="l" t="t" r="r" b="b"/>
            <a:pathLst>
              <a:path w="12122741" h="1227428">
                <a:moveTo>
                  <a:pt x="0" y="0"/>
                </a:moveTo>
                <a:lnTo>
                  <a:pt x="12122741" y="0"/>
                </a:lnTo>
                <a:lnTo>
                  <a:pt x="12122741" y="1227427"/>
                </a:lnTo>
                <a:lnTo>
                  <a:pt x="0" y="1227427"/>
                </a:lnTo>
                <a:lnTo>
                  <a:pt x="0" y="0"/>
                </a:lnTo>
                <a:close/>
              </a:path>
            </a:pathLst>
          </a:custGeom>
          <a:blipFill>
            <a:blip r:embed="rId4"/>
            <a:stretch>
              <a:fillRect/>
            </a:stretch>
          </a:blipFill>
        </p:spPr>
        <p:txBody>
          <a:bodyPr/>
          <a:lstStyle/>
          <a:p>
            <a:endParaRPr lang="vi-VN"/>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4498519" y="1507222"/>
            <a:ext cx="9290962"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TỔNG QUAN DỰ ÁN</a:t>
            </a:r>
          </a:p>
        </p:txBody>
      </p:sp>
      <p:sp>
        <p:nvSpPr>
          <p:cNvPr id="18" name="TextBox 18"/>
          <p:cNvSpPr txBox="1"/>
          <p:nvPr/>
        </p:nvSpPr>
        <p:spPr>
          <a:xfrm>
            <a:off x="1138533" y="3207827"/>
            <a:ext cx="10913334" cy="2133600"/>
          </a:xfrm>
          <a:prstGeom prst="rect">
            <a:avLst/>
          </a:prstGeom>
        </p:spPr>
        <p:txBody>
          <a:bodyPr lIns="0" tIns="0" rIns="0" bIns="0" rtlCol="0" anchor="t">
            <a:spAutoFit/>
          </a:bodyPr>
          <a:lstStyle/>
          <a:p>
            <a:pPr algn="ctr">
              <a:lnSpc>
                <a:spcPts val="3358"/>
              </a:lnSpc>
            </a:pPr>
            <a:r>
              <a:rPr lang="en-US" sz="2799">
                <a:solidFill>
                  <a:srgbClr val="000000"/>
                </a:solidFill>
                <a:latin typeface="Times New Roman"/>
                <a:ea typeface="Times New Roman"/>
                <a:cs typeface="Times New Roman"/>
                <a:sym typeface="Times New Roman"/>
              </a:rPr>
              <a:t>Đề tài “Ứng dụng phân loại sâu hại trên cây sầu riêng bằng ảnh” hướng tới việc xây dựng một ứng dụng di động giúp người trồng sầu riêng chụp ảnh lá, cành hoặc quả để hệ thống tự động nhận diện loài sâu và gợi ý biện pháp IPM phù hợp, có thể hoạt động cơ bản khi ngoại tuyến và lưu lại nhật ký xử lý để theo dõi.</a:t>
            </a:r>
          </a:p>
        </p:txBody>
      </p:sp>
      <p:sp>
        <p:nvSpPr>
          <p:cNvPr id="19" name="TextBox 19"/>
          <p:cNvSpPr txBox="1"/>
          <p:nvPr/>
        </p:nvSpPr>
        <p:spPr>
          <a:xfrm>
            <a:off x="1243625" y="5997225"/>
            <a:ext cx="10913334" cy="1295400"/>
          </a:xfrm>
          <a:prstGeom prst="rect">
            <a:avLst/>
          </a:prstGeom>
        </p:spPr>
        <p:txBody>
          <a:bodyPr lIns="0" tIns="0" rIns="0" bIns="0" rtlCol="0" anchor="t">
            <a:spAutoFit/>
          </a:bodyPr>
          <a:lstStyle/>
          <a:p>
            <a:pPr algn="ctr">
              <a:lnSpc>
                <a:spcPts val="3358"/>
              </a:lnSpc>
            </a:pPr>
            <a:r>
              <a:rPr lang="en-US" sz="2799">
                <a:solidFill>
                  <a:srgbClr val="000000"/>
                </a:solidFill>
                <a:latin typeface="Times New Roman"/>
                <a:ea typeface="Times New Roman"/>
                <a:cs typeface="Times New Roman"/>
                <a:sym typeface="Times New Roman"/>
              </a:rPr>
              <a:t>Chẩn đoán thủ công dễ sai, thiếu công cụ di động chuẩn hóa quy trình; giải pháp giúp nông hộ xử lý nhanh, giảm chi phí và lạm dụng thuốc, đồng thời khả thi kỹ thuật</a:t>
            </a:r>
          </a:p>
        </p:txBody>
      </p:sp>
      <p:sp>
        <p:nvSpPr>
          <p:cNvPr id="20" name="Freeform 20"/>
          <p:cNvSpPr/>
          <p:nvPr/>
        </p:nvSpPr>
        <p:spPr>
          <a:xfrm>
            <a:off x="1432524" y="8041596"/>
            <a:ext cx="1365256" cy="626458"/>
          </a:xfrm>
          <a:custGeom>
            <a:avLst/>
            <a:gdLst/>
            <a:ahLst/>
            <a:cxnLst/>
            <a:rect l="l" t="t" r="r" b="b"/>
            <a:pathLst>
              <a:path w="1365256" h="626458">
                <a:moveTo>
                  <a:pt x="0" y="0"/>
                </a:moveTo>
                <a:lnTo>
                  <a:pt x="1365256" y="0"/>
                </a:lnTo>
                <a:lnTo>
                  <a:pt x="1365256" y="626458"/>
                </a:lnTo>
                <a:lnTo>
                  <a:pt x="0" y="626458"/>
                </a:lnTo>
                <a:lnTo>
                  <a:pt x="0" y="0"/>
                </a:lnTo>
                <a:close/>
              </a:path>
            </a:pathLst>
          </a:custGeom>
          <a:blipFill>
            <a:blip r:embed="rId6">
              <a:extLst>
                <a:ext uri="{96DAC541-7B7A-43D3-8B79-37D633B846F1}">
                  <asvg:svgBlip xmlns:asvg="http://schemas.microsoft.com/office/drawing/2016/SVG/main" r:embed="rId7"/>
                </a:ext>
              </a:extLst>
            </a:blip>
            <a:stretch>
              <a:fillRect l="-57" r="-57"/>
            </a:stretch>
          </a:blipFill>
        </p:spPr>
        <p:txBody>
          <a:bodyPr/>
          <a:lstStyle/>
          <a:p>
            <a:endParaRPr lang="vi-VN"/>
          </a:p>
        </p:txBody>
      </p:sp>
      <p:sp>
        <p:nvSpPr>
          <p:cNvPr id="21" name="Freeform 21"/>
          <p:cNvSpPr/>
          <p:nvPr/>
        </p:nvSpPr>
        <p:spPr>
          <a:xfrm>
            <a:off x="15943336" y="209806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8">
              <a:extLst>
                <a:ext uri="{96DAC541-7B7A-43D3-8B79-37D633B846F1}">
                  <asvg:svgBlip xmlns:asvg="http://schemas.microsoft.com/office/drawing/2016/SVG/main" r:embed="rId9"/>
                </a:ext>
              </a:extLst>
            </a:blip>
            <a:stretch>
              <a:fillRect t="-5326" b="-5326"/>
            </a:stretch>
          </a:blipFill>
        </p:spPr>
        <p:txBody>
          <a:bodyPr/>
          <a:lstStyle/>
          <a:p>
            <a:endParaRPr lang="vi-VN"/>
          </a:p>
        </p:txBody>
      </p:sp>
      <p:grpSp>
        <p:nvGrpSpPr>
          <p:cNvPr id="22" name="Group 22"/>
          <p:cNvGrpSpPr/>
          <p:nvPr/>
        </p:nvGrpSpPr>
        <p:grpSpPr>
          <a:xfrm>
            <a:off x="693458" y="625358"/>
            <a:ext cx="3474625" cy="1919954"/>
            <a:chOff x="0" y="0"/>
            <a:chExt cx="4632833" cy="2559939"/>
          </a:xfrm>
        </p:grpSpPr>
        <p:sp>
          <p:nvSpPr>
            <p:cNvPr id="23" name="Freeform 23"/>
            <p:cNvSpPr/>
            <p:nvPr/>
          </p:nvSpPr>
          <p:spPr>
            <a:xfrm>
              <a:off x="0" y="0"/>
              <a:ext cx="4632833" cy="2559939"/>
            </a:xfrm>
            <a:custGeom>
              <a:avLst/>
              <a:gdLst/>
              <a:ahLst/>
              <a:cxnLst/>
              <a:rect l="l" t="t" r="r" b="b"/>
              <a:pathLst>
                <a:path w="4632833" h="2559939">
                  <a:moveTo>
                    <a:pt x="0" y="0"/>
                  </a:moveTo>
                  <a:lnTo>
                    <a:pt x="4632833" y="0"/>
                  </a:lnTo>
                  <a:lnTo>
                    <a:pt x="4632833" y="2559939"/>
                  </a:lnTo>
                  <a:lnTo>
                    <a:pt x="0" y="2559939"/>
                  </a:lnTo>
                </a:path>
              </a:pathLst>
            </a:custGeom>
            <a:solidFill>
              <a:srgbClr val="000000"/>
            </a:solidFill>
            <a:ln w="12700">
              <a:solidFill>
                <a:srgbClr val="000000"/>
              </a:solidFill>
            </a:ln>
          </p:spPr>
          <p:txBody>
            <a:bodyPr/>
            <a:lstStyle/>
            <a:p>
              <a:endParaRPr lang="vi-VN"/>
            </a:p>
          </p:txBody>
        </p:sp>
      </p:grpSp>
      <p:sp>
        <p:nvSpPr>
          <p:cNvPr id="24" name="Freeform 24"/>
          <p:cNvSpPr/>
          <p:nvPr/>
        </p:nvSpPr>
        <p:spPr>
          <a:xfrm>
            <a:off x="513108" y="414083"/>
            <a:ext cx="3503200" cy="1977104"/>
          </a:xfrm>
          <a:custGeom>
            <a:avLst/>
            <a:gdLst/>
            <a:ahLst/>
            <a:cxnLst/>
            <a:rect l="l" t="t" r="r" b="b"/>
            <a:pathLst>
              <a:path w="3503200" h="1977104">
                <a:moveTo>
                  <a:pt x="0" y="0"/>
                </a:moveTo>
                <a:lnTo>
                  <a:pt x="3503200" y="0"/>
                </a:lnTo>
                <a:lnTo>
                  <a:pt x="3503200" y="1977104"/>
                </a:lnTo>
                <a:lnTo>
                  <a:pt x="0" y="1977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nvGrpSpPr>
          <p:cNvPr id="25" name="Group 25"/>
          <p:cNvGrpSpPr/>
          <p:nvPr/>
        </p:nvGrpSpPr>
        <p:grpSpPr>
          <a:xfrm rot="56023">
            <a:off x="485025" y="789008"/>
            <a:ext cx="3526066" cy="19050"/>
            <a:chOff x="0" y="0"/>
            <a:chExt cx="4701421" cy="25400"/>
          </a:xfrm>
        </p:grpSpPr>
        <p:sp>
          <p:nvSpPr>
            <p:cNvPr id="26" name="Freeform 26"/>
            <p:cNvSpPr/>
            <p:nvPr/>
          </p:nvSpPr>
          <p:spPr>
            <a:xfrm>
              <a:off x="0" y="0"/>
              <a:ext cx="4701413" cy="25400"/>
            </a:xfrm>
            <a:custGeom>
              <a:avLst/>
              <a:gdLst/>
              <a:ahLst/>
              <a:cxnLst/>
              <a:rect l="l" t="t" r="r" b="b"/>
              <a:pathLst>
                <a:path w="4701413" h="25400">
                  <a:moveTo>
                    <a:pt x="12700" y="0"/>
                  </a:moveTo>
                  <a:lnTo>
                    <a:pt x="4688713" y="0"/>
                  </a:lnTo>
                  <a:cubicBezTo>
                    <a:pt x="4695698" y="0"/>
                    <a:pt x="4701413" y="5715"/>
                    <a:pt x="4701413" y="12700"/>
                  </a:cubicBezTo>
                  <a:cubicBezTo>
                    <a:pt x="4701413" y="19685"/>
                    <a:pt x="4695698" y="25400"/>
                    <a:pt x="4688713"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27" name="Freeform 27"/>
          <p:cNvSpPr/>
          <p:nvPr/>
        </p:nvSpPr>
        <p:spPr>
          <a:xfrm>
            <a:off x="836389" y="1130001"/>
            <a:ext cx="2735762" cy="943958"/>
          </a:xfrm>
          <a:custGeom>
            <a:avLst/>
            <a:gdLst/>
            <a:ahLst/>
            <a:cxnLst/>
            <a:rect l="l" t="t" r="r" b="b"/>
            <a:pathLst>
              <a:path w="2735762" h="943958">
                <a:moveTo>
                  <a:pt x="0" y="0"/>
                </a:moveTo>
                <a:lnTo>
                  <a:pt x="2735762" y="0"/>
                </a:lnTo>
                <a:lnTo>
                  <a:pt x="2735762" y="943958"/>
                </a:lnTo>
                <a:lnTo>
                  <a:pt x="0" y="943958"/>
                </a:lnTo>
                <a:lnTo>
                  <a:pt x="0" y="0"/>
                </a:lnTo>
                <a:close/>
              </a:path>
            </a:pathLst>
          </a:custGeom>
          <a:blipFill>
            <a:blip r:embed="rId12">
              <a:extLst>
                <a:ext uri="{96DAC541-7B7A-43D3-8B79-37D633B846F1}">
                  <asvg:svgBlip xmlns:asvg="http://schemas.microsoft.com/office/drawing/2016/SVG/main" r:embed="rId13"/>
                </a:ext>
              </a:extLst>
            </a:blip>
            <a:stretch>
              <a:fillRect t="-315" b="-315"/>
            </a:stretch>
          </a:blipFill>
        </p:spPr>
        <p:txBody>
          <a:bodyPr/>
          <a:lstStyle/>
          <a:p>
            <a:endParaRPr lang="vi-VN"/>
          </a:p>
        </p:txBody>
      </p:sp>
      <p:grpSp>
        <p:nvGrpSpPr>
          <p:cNvPr id="28" name="Group 28"/>
          <p:cNvGrpSpPr/>
          <p:nvPr/>
        </p:nvGrpSpPr>
        <p:grpSpPr>
          <a:xfrm>
            <a:off x="13381830" y="2313514"/>
            <a:ext cx="3542919" cy="6869335"/>
            <a:chOff x="0" y="0"/>
            <a:chExt cx="4723892" cy="9159113"/>
          </a:xfrm>
        </p:grpSpPr>
        <p:sp>
          <p:nvSpPr>
            <p:cNvPr id="29" name="Freeform 29" descr="A screenshot of a phone  AI-generated content may be incorrect."/>
            <p:cNvSpPr/>
            <p:nvPr/>
          </p:nvSpPr>
          <p:spPr>
            <a:xfrm>
              <a:off x="0" y="0"/>
              <a:ext cx="4723892" cy="9159113"/>
            </a:xfrm>
            <a:custGeom>
              <a:avLst/>
              <a:gdLst/>
              <a:ahLst/>
              <a:cxnLst/>
              <a:rect l="l" t="t" r="r" b="b"/>
              <a:pathLst>
                <a:path w="4723892" h="9159113">
                  <a:moveTo>
                    <a:pt x="0" y="0"/>
                  </a:moveTo>
                  <a:lnTo>
                    <a:pt x="4723892" y="0"/>
                  </a:lnTo>
                  <a:lnTo>
                    <a:pt x="4723892" y="9159113"/>
                  </a:lnTo>
                  <a:lnTo>
                    <a:pt x="0" y="9159113"/>
                  </a:lnTo>
                  <a:lnTo>
                    <a:pt x="0" y="0"/>
                  </a:lnTo>
                  <a:close/>
                </a:path>
              </a:pathLst>
            </a:custGeom>
            <a:blipFill>
              <a:blip r:embed="rId14"/>
              <a:stretch>
                <a:fillRect/>
              </a:stretch>
            </a:blipFill>
          </p:spPr>
          <p:txBody>
            <a:bodyPr/>
            <a:lstStyle/>
            <a:p>
              <a:endParaRPr lang="vi-VN"/>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2925600" y="1668900"/>
            <a:ext cx="12801600" cy="7315200"/>
            <a:chOff x="0" y="0"/>
            <a:chExt cx="17068800" cy="9753600"/>
          </a:xfrm>
        </p:grpSpPr>
        <p:sp>
          <p:nvSpPr>
            <p:cNvPr id="5" name="Freeform 5"/>
            <p:cNvSpPr/>
            <p:nvPr/>
          </p:nvSpPr>
          <p:spPr>
            <a:xfrm>
              <a:off x="0" y="0"/>
              <a:ext cx="17068800" cy="9753600"/>
            </a:xfrm>
            <a:custGeom>
              <a:avLst/>
              <a:gdLst/>
              <a:ahLst/>
              <a:cxnLst/>
              <a:rect l="l" t="t" r="r" b="b"/>
              <a:pathLst>
                <a:path w="17068800" h="9753600">
                  <a:moveTo>
                    <a:pt x="0" y="0"/>
                  </a:moveTo>
                  <a:lnTo>
                    <a:pt x="17068800" y="0"/>
                  </a:lnTo>
                  <a:lnTo>
                    <a:pt x="17068800" y="9753600"/>
                  </a:lnTo>
                  <a:lnTo>
                    <a:pt x="0" y="9753600"/>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2742600" y="1457325"/>
            <a:ext cx="12830175" cy="7372350"/>
          </a:xfrm>
          <a:custGeom>
            <a:avLst/>
            <a:gdLst/>
            <a:ahLst/>
            <a:cxnLst/>
            <a:rect l="l" t="t" r="r" b="b"/>
            <a:pathLst>
              <a:path w="12830175" h="7372350">
                <a:moveTo>
                  <a:pt x="0" y="0"/>
                </a:moveTo>
                <a:lnTo>
                  <a:pt x="12830175" y="0"/>
                </a:lnTo>
                <a:lnTo>
                  <a:pt x="12830175" y="7372350"/>
                </a:lnTo>
                <a:lnTo>
                  <a:pt x="0" y="7372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5277">
            <a:off x="2704437" y="2198250"/>
            <a:ext cx="12879127" cy="19050"/>
            <a:chOff x="0" y="0"/>
            <a:chExt cx="17172169" cy="25400"/>
          </a:xfrm>
        </p:grpSpPr>
        <p:sp>
          <p:nvSpPr>
            <p:cNvPr id="8" name="Freeform 8"/>
            <p:cNvSpPr/>
            <p:nvPr/>
          </p:nvSpPr>
          <p:spPr>
            <a:xfrm>
              <a:off x="0" y="0"/>
              <a:ext cx="17172178" cy="25400"/>
            </a:xfrm>
            <a:custGeom>
              <a:avLst/>
              <a:gdLst/>
              <a:ahLst/>
              <a:cxnLst/>
              <a:rect l="l" t="t" r="r" b="b"/>
              <a:pathLst>
                <a:path w="17172178" h="25400">
                  <a:moveTo>
                    <a:pt x="12700" y="0"/>
                  </a:moveTo>
                  <a:lnTo>
                    <a:pt x="17159478" y="0"/>
                  </a:lnTo>
                  <a:cubicBezTo>
                    <a:pt x="17166464" y="0"/>
                    <a:pt x="17172178" y="5715"/>
                    <a:pt x="17172178" y="12700"/>
                  </a:cubicBezTo>
                  <a:cubicBezTo>
                    <a:pt x="17172178" y="19685"/>
                    <a:pt x="17166464" y="25400"/>
                    <a:pt x="1715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4870663" y="1832526"/>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4870663" y="1832526"/>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4327325" y="1640001"/>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12367">
            <a:off x="13615582" y="2015526"/>
            <a:ext cx="496632" cy="19050"/>
            <a:chOff x="0" y="0"/>
            <a:chExt cx="662176" cy="25400"/>
          </a:xfrm>
        </p:grpSpPr>
        <p:sp>
          <p:nvSpPr>
            <p:cNvPr id="16" name="Freeform 16"/>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Freeform 17"/>
          <p:cNvSpPr/>
          <p:nvPr/>
        </p:nvSpPr>
        <p:spPr>
          <a:xfrm>
            <a:off x="10045450" y="2852300"/>
            <a:ext cx="7315180" cy="696694"/>
          </a:xfrm>
          <a:custGeom>
            <a:avLst/>
            <a:gdLst/>
            <a:ahLst/>
            <a:cxnLst/>
            <a:rect l="l" t="t" r="r" b="b"/>
            <a:pathLst>
              <a:path w="7315180" h="696694">
                <a:moveTo>
                  <a:pt x="0" y="0"/>
                </a:moveTo>
                <a:lnTo>
                  <a:pt x="7315180" y="0"/>
                </a:lnTo>
                <a:lnTo>
                  <a:pt x="7315180" y="696694"/>
                </a:lnTo>
                <a:lnTo>
                  <a:pt x="0" y="696694"/>
                </a:lnTo>
                <a:lnTo>
                  <a:pt x="0" y="0"/>
                </a:lnTo>
                <a:close/>
              </a:path>
            </a:pathLst>
          </a:custGeom>
          <a:blipFill>
            <a:blip r:embed="rId6">
              <a:extLst>
                <a:ext uri="{96DAC541-7B7A-43D3-8B79-37D633B846F1}">
                  <asvg:svgBlip xmlns:asvg="http://schemas.microsoft.com/office/drawing/2016/SVG/main" r:embed="rId7"/>
                </a:ext>
              </a:extLst>
            </a:blip>
            <a:stretch>
              <a:fillRect t="-585" b="-585"/>
            </a:stretch>
          </a:blipFill>
        </p:spPr>
        <p:txBody>
          <a:bodyPr/>
          <a:lstStyle/>
          <a:p>
            <a:endParaRPr lang="vi-VN"/>
          </a:p>
        </p:txBody>
      </p:sp>
      <p:sp>
        <p:nvSpPr>
          <p:cNvPr id="18" name="Freeform 18"/>
          <p:cNvSpPr/>
          <p:nvPr/>
        </p:nvSpPr>
        <p:spPr>
          <a:xfrm>
            <a:off x="14630399" y="3936501"/>
            <a:ext cx="2743192" cy="1206990"/>
          </a:xfrm>
          <a:custGeom>
            <a:avLst/>
            <a:gdLst/>
            <a:ahLst/>
            <a:cxnLst/>
            <a:rect l="l" t="t" r="r" b="b"/>
            <a:pathLst>
              <a:path w="2743192" h="1206990">
                <a:moveTo>
                  <a:pt x="0" y="0"/>
                </a:moveTo>
                <a:lnTo>
                  <a:pt x="2743192" y="0"/>
                </a:lnTo>
                <a:lnTo>
                  <a:pt x="2743192" y="1206990"/>
                </a:lnTo>
                <a:lnTo>
                  <a:pt x="0" y="1206990"/>
                </a:lnTo>
                <a:lnTo>
                  <a:pt x="0" y="0"/>
                </a:lnTo>
                <a:close/>
              </a:path>
            </a:pathLst>
          </a:custGeom>
          <a:blipFill>
            <a:blip r:embed="rId8">
              <a:extLst>
                <a:ext uri="{96DAC541-7B7A-43D3-8B79-37D633B846F1}">
                  <asvg:svgBlip xmlns:asvg="http://schemas.microsoft.com/office/drawing/2016/SVG/main" r:embed="rId9"/>
                </a:ext>
              </a:extLst>
            </a:blip>
            <a:stretch>
              <a:fillRect t="-111" b="-111"/>
            </a:stretch>
          </a:blipFill>
        </p:spPr>
        <p:txBody>
          <a:bodyPr/>
          <a:lstStyle/>
          <a:p>
            <a:endParaRPr lang="vi-VN"/>
          </a:p>
        </p:txBody>
      </p:sp>
      <p:grpSp>
        <p:nvGrpSpPr>
          <p:cNvPr id="19" name="Group 19"/>
          <p:cNvGrpSpPr/>
          <p:nvPr/>
        </p:nvGrpSpPr>
        <p:grpSpPr>
          <a:xfrm>
            <a:off x="1613200" y="728548"/>
            <a:ext cx="3657600" cy="3657600"/>
            <a:chOff x="0" y="0"/>
            <a:chExt cx="4876800" cy="4876800"/>
          </a:xfrm>
        </p:grpSpPr>
        <p:sp>
          <p:nvSpPr>
            <p:cNvPr id="20" name="Freeform 20"/>
            <p:cNvSpPr/>
            <p:nvPr/>
          </p:nvSpPr>
          <p:spPr>
            <a:xfrm>
              <a:off x="0" y="0"/>
              <a:ext cx="4876800" cy="4876800"/>
            </a:xfrm>
            <a:custGeom>
              <a:avLst/>
              <a:gdLst/>
              <a:ahLst/>
              <a:cxnLst/>
              <a:rect l="l" t="t" r="r" b="b"/>
              <a:pathLst>
                <a:path w="4876800" h="4876800">
                  <a:moveTo>
                    <a:pt x="0" y="0"/>
                  </a:moveTo>
                  <a:lnTo>
                    <a:pt x="4876800" y="0"/>
                  </a:lnTo>
                  <a:lnTo>
                    <a:pt x="4876800" y="4876800"/>
                  </a:lnTo>
                  <a:lnTo>
                    <a:pt x="0" y="4876800"/>
                  </a:lnTo>
                </a:path>
              </a:pathLst>
            </a:custGeom>
            <a:solidFill>
              <a:srgbClr val="000000"/>
            </a:solidFill>
            <a:ln w="12700">
              <a:solidFill>
                <a:srgbClr val="000000"/>
              </a:solidFill>
            </a:ln>
          </p:spPr>
          <p:txBody>
            <a:bodyPr/>
            <a:lstStyle/>
            <a:p>
              <a:endParaRPr lang="vi-VN"/>
            </a:p>
          </p:txBody>
        </p:sp>
      </p:grpSp>
      <p:sp>
        <p:nvSpPr>
          <p:cNvPr id="21" name="Freeform 21"/>
          <p:cNvSpPr/>
          <p:nvPr/>
        </p:nvSpPr>
        <p:spPr>
          <a:xfrm>
            <a:off x="1430200" y="519823"/>
            <a:ext cx="3686175" cy="3714750"/>
          </a:xfrm>
          <a:custGeom>
            <a:avLst/>
            <a:gdLst/>
            <a:ahLst/>
            <a:cxnLst/>
            <a:rect l="l" t="t" r="r" b="b"/>
            <a:pathLst>
              <a:path w="3686175" h="3714750">
                <a:moveTo>
                  <a:pt x="0" y="0"/>
                </a:moveTo>
                <a:lnTo>
                  <a:pt x="3686175" y="0"/>
                </a:lnTo>
                <a:lnTo>
                  <a:pt x="3686175" y="3714750"/>
                </a:lnTo>
                <a:lnTo>
                  <a:pt x="0" y="37147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nvGrpSpPr>
          <p:cNvPr id="22" name="Group 22"/>
          <p:cNvGrpSpPr/>
          <p:nvPr/>
        </p:nvGrpSpPr>
        <p:grpSpPr>
          <a:xfrm rot="53047">
            <a:off x="1397584" y="1256550"/>
            <a:ext cx="3722841" cy="19050"/>
            <a:chOff x="0" y="0"/>
            <a:chExt cx="4963788" cy="25400"/>
          </a:xfrm>
        </p:grpSpPr>
        <p:sp>
          <p:nvSpPr>
            <p:cNvPr id="23" name="Freeform 23"/>
            <p:cNvSpPr/>
            <p:nvPr/>
          </p:nvSpPr>
          <p:spPr>
            <a:xfrm>
              <a:off x="0" y="0"/>
              <a:ext cx="4963795" cy="25400"/>
            </a:xfrm>
            <a:custGeom>
              <a:avLst/>
              <a:gdLst/>
              <a:ahLst/>
              <a:cxnLst/>
              <a:rect l="l" t="t" r="r" b="b"/>
              <a:pathLst>
                <a:path w="4963795" h="25400">
                  <a:moveTo>
                    <a:pt x="12700" y="0"/>
                  </a:moveTo>
                  <a:lnTo>
                    <a:pt x="4951095" y="0"/>
                  </a:lnTo>
                  <a:cubicBezTo>
                    <a:pt x="4958080" y="0"/>
                    <a:pt x="4963795" y="5715"/>
                    <a:pt x="4963795" y="12700"/>
                  </a:cubicBezTo>
                  <a:cubicBezTo>
                    <a:pt x="4963795" y="19685"/>
                    <a:pt x="4958080" y="25400"/>
                    <a:pt x="495109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4" name="Group 24"/>
          <p:cNvGrpSpPr/>
          <p:nvPr/>
        </p:nvGrpSpPr>
        <p:grpSpPr>
          <a:xfrm rot="2699999">
            <a:off x="4410163" y="891876"/>
            <a:ext cx="617474" cy="19050"/>
            <a:chOff x="0" y="0"/>
            <a:chExt cx="823299" cy="25400"/>
          </a:xfrm>
        </p:grpSpPr>
        <p:sp>
          <p:nvSpPr>
            <p:cNvPr id="25" name="Freeform 25"/>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6" name="Group 26"/>
          <p:cNvGrpSpPr/>
          <p:nvPr/>
        </p:nvGrpSpPr>
        <p:grpSpPr>
          <a:xfrm rot="2700000">
            <a:off x="4410163" y="891876"/>
            <a:ext cx="617474" cy="19050"/>
            <a:chOff x="0" y="0"/>
            <a:chExt cx="823299" cy="25400"/>
          </a:xfrm>
        </p:grpSpPr>
        <p:sp>
          <p:nvSpPr>
            <p:cNvPr id="27" name="Freeform 27"/>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8" name="Group 28"/>
          <p:cNvGrpSpPr/>
          <p:nvPr/>
        </p:nvGrpSpPr>
        <p:grpSpPr>
          <a:xfrm>
            <a:off x="3874325" y="706551"/>
            <a:ext cx="415957" cy="415957"/>
            <a:chOff x="0" y="0"/>
            <a:chExt cx="554609" cy="554609"/>
          </a:xfrm>
        </p:grpSpPr>
        <p:sp>
          <p:nvSpPr>
            <p:cNvPr id="29" name="Freeform 29"/>
            <p:cNvSpPr/>
            <p:nvPr/>
          </p:nvSpPr>
          <p:spPr>
            <a:xfrm>
              <a:off x="0" y="0"/>
              <a:ext cx="554609" cy="554609"/>
            </a:xfrm>
            <a:custGeom>
              <a:avLst/>
              <a:gdLst/>
              <a:ahLst/>
              <a:cxnLst/>
              <a:rect l="l" t="t" r="r" b="b"/>
              <a:pathLst>
                <a:path w="554609" h="554609">
                  <a:moveTo>
                    <a:pt x="38100" y="0"/>
                  </a:moveTo>
                  <a:lnTo>
                    <a:pt x="516509" y="0"/>
                  </a:lnTo>
                  <a:cubicBezTo>
                    <a:pt x="537591" y="0"/>
                    <a:pt x="554609" y="17018"/>
                    <a:pt x="554609" y="38100"/>
                  </a:cubicBezTo>
                  <a:lnTo>
                    <a:pt x="554609" y="516509"/>
                  </a:lnTo>
                  <a:cubicBezTo>
                    <a:pt x="554609" y="537591"/>
                    <a:pt x="537591" y="554609"/>
                    <a:pt x="516509" y="554609"/>
                  </a:cubicBezTo>
                  <a:lnTo>
                    <a:pt x="38100" y="554609"/>
                  </a:lnTo>
                  <a:cubicBezTo>
                    <a:pt x="17018" y="554609"/>
                    <a:pt x="0" y="537591"/>
                    <a:pt x="0" y="516509"/>
                  </a:cubicBezTo>
                  <a:lnTo>
                    <a:pt x="0" y="38100"/>
                  </a:lnTo>
                  <a:cubicBezTo>
                    <a:pt x="0" y="17018"/>
                    <a:pt x="17018" y="0"/>
                    <a:pt x="38100" y="0"/>
                  </a:cubicBezTo>
                  <a:moveTo>
                    <a:pt x="38100" y="76200"/>
                  </a:moveTo>
                  <a:lnTo>
                    <a:pt x="38100" y="38100"/>
                  </a:lnTo>
                  <a:lnTo>
                    <a:pt x="76200" y="38100"/>
                  </a:lnTo>
                  <a:lnTo>
                    <a:pt x="76200" y="516509"/>
                  </a:lnTo>
                  <a:lnTo>
                    <a:pt x="38100" y="516509"/>
                  </a:lnTo>
                  <a:lnTo>
                    <a:pt x="38100" y="478409"/>
                  </a:lnTo>
                  <a:lnTo>
                    <a:pt x="516509" y="478409"/>
                  </a:lnTo>
                  <a:lnTo>
                    <a:pt x="516509" y="516509"/>
                  </a:lnTo>
                  <a:lnTo>
                    <a:pt x="478409" y="516509"/>
                  </a:lnTo>
                  <a:lnTo>
                    <a:pt x="478409" y="38100"/>
                  </a:lnTo>
                  <a:lnTo>
                    <a:pt x="516509" y="38100"/>
                  </a:lnTo>
                  <a:lnTo>
                    <a:pt x="516509" y="76200"/>
                  </a:lnTo>
                  <a:lnTo>
                    <a:pt x="38100" y="76200"/>
                  </a:lnTo>
                  <a:close/>
                </a:path>
              </a:pathLst>
            </a:custGeom>
            <a:solidFill>
              <a:srgbClr val="000000"/>
            </a:solidFill>
            <a:ln w="12700">
              <a:solidFill>
                <a:srgbClr val="000000"/>
              </a:solidFill>
            </a:ln>
          </p:spPr>
          <p:txBody>
            <a:bodyPr/>
            <a:lstStyle/>
            <a:p>
              <a:endParaRPr lang="vi-VN"/>
            </a:p>
          </p:txBody>
        </p:sp>
      </p:grpSp>
      <p:grpSp>
        <p:nvGrpSpPr>
          <p:cNvPr id="30" name="Group 30"/>
          <p:cNvGrpSpPr/>
          <p:nvPr/>
        </p:nvGrpSpPr>
        <p:grpSpPr>
          <a:xfrm rot="412367">
            <a:off x="3171882" y="1074876"/>
            <a:ext cx="496632" cy="19050"/>
            <a:chOff x="0" y="0"/>
            <a:chExt cx="662176" cy="25400"/>
          </a:xfrm>
        </p:grpSpPr>
        <p:sp>
          <p:nvSpPr>
            <p:cNvPr id="31" name="Freeform 31"/>
            <p:cNvSpPr/>
            <p:nvPr/>
          </p:nvSpPr>
          <p:spPr>
            <a:xfrm>
              <a:off x="0" y="0"/>
              <a:ext cx="662178" cy="25400"/>
            </a:xfrm>
            <a:custGeom>
              <a:avLst/>
              <a:gdLst/>
              <a:ahLst/>
              <a:cxnLst/>
              <a:rect l="l" t="t" r="r" b="b"/>
              <a:pathLst>
                <a:path w="662178" h="25400">
                  <a:moveTo>
                    <a:pt x="12700" y="0"/>
                  </a:moveTo>
                  <a:lnTo>
                    <a:pt x="649478" y="0"/>
                  </a:lnTo>
                  <a:cubicBezTo>
                    <a:pt x="656463" y="0"/>
                    <a:pt x="662178" y="5715"/>
                    <a:pt x="662178" y="12700"/>
                  </a:cubicBezTo>
                  <a:cubicBezTo>
                    <a:pt x="662178" y="19685"/>
                    <a:pt x="656463" y="25400"/>
                    <a:pt x="649478"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32" name="Group 32"/>
          <p:cNvGrpSpPr/>
          <p:nvPr/>
        </p:nvGrpSpPr>
        <p:grpSpPr>
          <a:xfrm>
            <a:off x="1712100" y="1362056"/>
            <a:ext cx="3006800" cy="2750344"/>
            <a:chOff x="0" y="0"/>
            <a:chExt cx="4009067" cy="3667125"/>
          </a:xfrm>
        </p:grpSpPr>
        <p:sp>
          <p:nvSpPr>
            <p:cNvPr id="33" name="Freeform 33"/>
            <p:cNvSpPr/>
            <p:nvPr/>
          </p:nvSpPr>
          <p:spPr>
            <a:xfrm>
              <a:off x="0" y="0"/>
              <a:ext cx="4009067" cy="3667125"/>
            </a:xfrm>
            <a:custGeom>
              <a:avLst/>
              <a:gdLst/>
              <a:ahLst/>
              <a:cxnLst/>
              <a:rect l="l" t="t" r="r" b="b"/>
              <a:pathLst>
                <a:path w="4009067" h="3667125">
                  <a:moveTo>
                    <a:pt x="0" y="0"/>
                  </a:moveTo>
                  <a:lnTo>
                    <a:pt x="4009067" y="0"/>
                  </a:lnTo>
                  <a:lnTo>
                    <a:pt x="4009067" y="3667125"/>
                  </a:lnTo>
                  <a:lnTo>
                    <a:pt x="0" y="3667125"/>
                  </a:lnTo>
                  <a:close/>
                </a:path>
              </a:pathLst>
            </a:custGeom>
            <a:solidFill>
              <a:srgbClr val="000000">
                <a:alpha val="0"/>
              </a:srgbClr>
            </a:solidFill>
          </p:spPr>
          <p:txBody>
            <a:bodyPr/>
            <a:lstStyle/>
            <a:p>
              <a:endParaRPr lang="vi-VN"/>
            </a:p>
          </p:txBody>
        </p:sp>
        <p:sp>
          <p:nvSpPr>
            <p:cNvPr id="34" name="TextBox 34"/>
            <p:cNvSpPr txBox="1"/>
            <p:nvPr/>
          </p:nvSpPr>
          <p:spPr>
            <a:xfrm>
              <a:off x="0" y="-9525"/>
              <a:ext cx="4009067" cy="3676650"/>
            </a:xfrm>
            <a:prstGeom prst="rect">
              <a:avLst/>
            </a:prstGeom>
          </p:spPr>
          <p:txBody>
            <a:bodyPr lIns="0" tIns="0" rIns="0" bIns="0" rtlCol="0" anchor="ctr"/>
            <a:lstStyle/>
            <a:p>
              <a:pPr algn="ctr">
                <a:lnSpc>
                  <a:spcPts val="16800"/>
                </a:lnSpc>
              </a:pPr>
              <a:r>
                <a:rPr lang="en-US" sz="14000" b="1">
                  <a:solidFill>
                    <a:srgbClr val="000000"/>
                  </a:solidFill>
                  <a:latin typeface="Rubik Bold"/>
                  <a:ea typeface="Rubik Bold"/>
                  <a:cs typeface="Rubik Bold"/>
                  <a:sym typeface="Rubik Bold"/>
                </a:rPr>
                <a:t>02</a:t>
              </a:r>
            </a:p>
          </p:txBody>
        </p:sp>
      </p:grpSp>
      <p:sp>
        <p:nvSpPr>
          <p:cNvPr id="35" name="TextBox 35"/>
          <p:cNvSpPr txBox="1"/>
          <p:nvPr/>
        </p:nvSpPr>
        <p:spPr>
          <a:xfrm>
            <a:off x="3720123" y="5027223"/>
            <a:ext cx="10789950" cy="1590675"/>
          </a:xfrm>
          <a:prstGeom prst="rect">
            <a:avLst/>
          </a:prstGeom>
        </p:spPr>
        <p:txBody>
          <a:bodyPr lIns="0" tIns="0" rIns="0" bIns="0" rtlCol="0" anchor="t">
            <a:spAutoFit/>
          </a:bodyPr>
          <a:lstStyle/>
          <a:p>
            <a:pPr algn="ctr">
              <a:lnSpc>
                <a:spcPts val="11999"/>
              </a:lnSpc>
            </a:pPr>
            <a:r>
              <a:rPr lang="en-US" sz="9999" b="1">
                <a:solidFill>
                  <a:srgbClr val="000000"/>
                </a:solidFill>
                <a:latin typeface="Times New Roman Bold"/>
                <a:ea typeface="Times New Roman Bold"/>
                <a:cs typeface="Times New Roman Bold"/>
                <a:sym typeface="Times New Roman Bold"/>
              </a:rPr>
              <a:t>BẢN TÔN CHỈ</a:t>
            </a:r>
          </a:p>
        </p:txBody>
      </p:sp>
      <p:sp>
        <p:nvSpPr>
          <p:cNvPr id="36" name="Freeform 36"/>
          <p:cNvSpPr/>
          <p:nvPr/>
        </p:nvSpPr>
        <p:spPr>
          <a:xfrm>
            <a:off x="903553" y="8187457"/>
            <a:ext cx="1053295" cy="1053295"/>
          </a:xfrm>
          <a:custGeom>
            <a:avLst/>
            <a:gdLst/>
            <a:ahLst/>
            <a:cxnLst/>
            <a:rect l="l" t="t" r="r" b="b"/>
            <a:pathLst>
              <a:path w="1053295" h="1053295">
                <a:moveTo>
                  <a:pt x="0" y="0"/>
                </a:moveTo>
                <a:lnTo>
                  <a:pt x="1053295" y="0"/>
                </a:lnTo>
                <a:lnTo>
                  <a:pt x="1053295" y="1053295"/>
                </a:lnTo>
                <a:lnTo>
                  <a:pt x="0" y="10532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37" name="Freeform 37"/>
          <p:cNvSpPr/>
          <p:nvPr/>
        </p:nvSpPr>
        <p:spPr>
          <a:xfrm>
            <a:off x="7656916" y="3442934"/>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4">
              <a:extLst>
                <a:ext uri="{96DAC541-7B7A-43D3-8B79-37D633B846F1}">
                  <asvg:svgBlip xmlns:asvg="http://schemas.microsoft.com/office/drawing/2016/SVG/main" r:embed="rId15"/>
                </a:ext>
              </a:extLst>
            </a:blip>
            <a:stretch>
              <a:fillRect t="-1547" b="-1547"/>
            </a:stretch>
          </a:blipFill>
        </p:spPr>
        <p:txBody>
          <a:bodyPr/>
          <a:lstStyle/>
          <a:p>
            <a:endParaRPr lang="vi-VN"/>
          </a:p>
        </p:txBody>
      </p:sp>
      <p:sp>
        <p:nvSpPr>
          <p:cNvPr id="38" name="Freeform 38"/>
          <p:cNvSpPr/>
          <p:nvPr/>
        </p:nvSpPr>
        <p:spPr>
          <a:xfrm>
            <a:off x="8585206" y="3141278"/>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a:p>
        </p:txBody>
      </p:sp>
      <p:sp>
        <p:nvSpPr>
          <p:cNvPr id="39" name="Freeform 39"/>
          <p:cNvSpPr/>
          <p:nvPr/>
        </p:nvSpPr>
        <p:spPr>
          <a:xfrm>
            <a:off x="6084978" y="283465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18">
              <a:extLst>
                <a:ext uri="{96DAC541-7B7A-43D3-8B79-37D633B846F1}">
                  <asvg:svgBlip xmlns:asvg="http://schemas.microsoft.com/office/drawing/2016/SVG/main" r:embed="rId19"/>
                </a:ext>
              </a:extLst>
            </a:blip>
            <a:stretch>
              <a:fillRect t="-5326" b="-5326"/>
            </a:stretch>
          </a:blipFill>
        </p:spPr>
        <p:txBody>
          <a:bodyPr/>
          <a:lstStyle/>
          <a:p>
            <a:endParaRPr lang="vi-VN"/>
          </a:p>
        </p:txBody>
      </p:sp>
      <p:sp>
        <p:nvSpPr>
          <p:cNvPr id="40" name="Freeform 40"/>
          <p:cNvSpPr/>
          <p:nvPr/>
        </p:nvSpPr>
        <p:spPr>
          <a:xfrm>
            <a:off x="898825" y="6811025"/>
            <a:ext cx="1062750" cy="1062750"/>
          </a:xfrm>
          <a:custGeom>
            <a:avLst/>
            <a:gdLst/>
            <a:ahLst/>
            <a:cxnLst/>
            <a:rect l="l" t="t" r="r" b="b"/>
            <a:pathLst>
              <a:path w="1062750" h="1062750">
                <a:moveTo>
                  <a:pt x="0" y="0"/>
                </a:moveTo>
                <a:lnTo>
                  <a:pt x="1062750" y="0"/>
                </a:lnTo>
                <a:lnTo>
                  <a:pt x="1062750" y="1062750"/>
                </a:lnTo>
                <a:lnTo>
                  <a:pt x="0" y="10627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vi-VN"/>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7" name="Group 17"/>
          <p:cNvGrpSpPr/>
          <p:nvPr/>
        </p:nvGrpSpPr>
        <p:grpSpPr>
          <a:xfrm>
            <a:off x="2013577" y="1493559"/>
            <a:ext cx="14263282" cy="1197109"/>
            <a:chOff x="0" y="0"/>
            <a:chExt cx="19017709" cy="1596145"/>
          </a:xfrm>
        </p:grpSpPr>
        <p:sp>
          <p:nvSpPr>
            <p:cNvPr id="18" name="Freeform 18"/>
            <p:cNvSpPr/>
            <p:nvPr/>
          </p:nvSpPr>
          <p:spPr>
            <a:xfrm>
              <a:off x="0" y="0"/>
              <a:ext cx="19017709" cy="1596145"/>
            </a:xfrm>
            <a:custGeom>
              <a:avLst/>
              <a:gdLst/>
              <a:ahLst/>
              <a:cxnLst/>
              <a:rect l="l" t="t" r="r" b="b"/>
              <a:pathLst>
                <a:path w="19017709" h="1596145">
                  <a:moveTo>
                    <a:pt x="0" y="0"/>
                  </a:moveTo>
                  <a:lnTo>
                    <a:pt x="19017709" y="0"/>
                  </a:lnTo>
                  <a:lnTo>
                    <a:pt x="19017709" y="1596145"/>
                  </a:lnTo>
                  <a:lnTo>
                    <a:pt x="0" y="1596145"/>
                  </a:lnTo>
                  <a:close/>
                </a:path>
              </a:pathLst>
            </a:custGeom>
            <a:solidFill>
              <a:srgbClr val="000000">
                <a:alpha val="0"/>
              </a:srgbClr>
            </a:solidFill>
          </p:spPr>
          <p:txBody>
            <a:bodyPr/>
            <a:lstStyle/>
            <a:p>
              <a:endParaRPr lang="vi-VN"/>
            </a:p>
          </p:txBody>
        </p:sp>
        <p:sp>
          <p:nvSpPr>
            <p:cNvPr id="19" name="TextBox 19"/>
            <p:cNvSpPr txBox="1"/>
            <p:nvPr/>
          </p:nvSpPr>
          <p:spPr>
            <a:xfrm>
              <a:off x="0" y="-28575"/>
              <a:ext cx="19017709" cy="1624720"/>
            </a:xfrm>
            <a:prstGeom prst="rect">
              <a:avLst/>
            </a:prstGeom>
          </p:spPr>
          <p:txBody>
            <a:bodyPr lIns="0" tIns="0" rIns="0" bIns="0" rtlCol="0" anchor="b"/>
            <a:lstStyle/>
            <a:p>
              <a:pPr algn="ctr">
                <a:lnSpc>
                  <a:spcPts val="7198"/>
                </a:lnSpc>
              </a:pPr>
              <a:r>
                <a:rPr lang="en-US" sz="6000" b="1">
                  <a:solidFill>
                    <a:srgbClr val="000000"/>
                  </a:solidFill>
                  <a:latin typeface="Times New Roman Bold"/>
                  <a:ea typeface="Times New Roman Bold"/>
                  <a:cs typeface="Times New Roman Bold"/>
                  <a:sym typeface="Times New Roman Bold"/>
                </a:rPr>
                <a:t>MỤC TIÊU DỰ ÁN</a:t>
              </a:r>
            </a:p>
          </p:txBody>
        </p:sp>
      </p:grpSp>
      <p:sp>
        <p:nvSpPr>
          <p:cNvPr id="20" name="Freeform 20"/>
          <p:cNvSpPr/>
          <p:nvPr/>
        </p:nvSpPr>
        <p:spPr>
          <a:xfrm>
            <a:off x="15943400" y="216325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6">
              <a:extLst>
                <a:ext uri="{96DAC541-7B7A-43D3-8B79-37D633B846F1}">
                  <asvg:svgBlip xmlns:asvg="http://schemas.microsoft.com/office/drawing/2016/SVG/main" r:embed="rId7"/>
                </a:ext>
              </a:extLst>
            </a:blip>
            <a:stretch>
              <a:fillRect t="-5326" b="-5326"/>
            </a:stretch>
          </a:blipFill>
        </p:spPr>
        <p:txBody>
          <a:bodyPr/>
          <a:lstStyle/>
          <a:p>
            <a:endParaRPr lang="vi-VN"/>
          </a:p>
        </p:txBody>
      </p:sp>
      <p:sp>
        <p:nvSpPr>
          <p:cNvPr id="21" name="Freeform 21"/>
          <p:cNvSpPr/>
          <p:nvPr/>
        </p:nvSpPr>
        <p:spPr>
          <a:xfrm>
            <a:off x="15478720" y="1865946"/>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2" name="Freeform 22"/>
          <p:cNvSpPr/>
          <p:nvPr/>
        </p:nvSpPr>
        <p:spPr>
          <a:xfrm>
            <a:off x="1430320" y="250545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0">
              <a:extLst>
                <a:ext uri="{96DAC541-7B7A-43D3-8B79-37D633B846F1}">
                  <asvg:svgBlip xmlns:asvg="http://schemas.microsoft.com/office/drawing/2016/SVG/main" r:embed="rId11"/>
                </a:ext>
              </a:extLst>
            </a:blip>
            <a:stretch>
              <a:fillRect t="-1547" b="-1547"/>
            </a:stretch>
          </a:blipFill>
        </p:spPr>
        <p:txBody>
          <a:bodyPr/>
          <a:lstStyle/>
          <a:p>
            <a:endParaRPr lang="vi-VN"/>
          </a:p>
        </p:txBody>
      </p:sp>
      <p:grpSp>
        <p:nvGrpSpPr>
          <p:cNvPr id="23" name="Group 23"/>
          <p:cNvGrpSpPr/>
          <p:nvPr/>
        </p:nvGrpSpPr>
        <p:grpSpPr>
          <a:xfrm>
            <a:off x="2070521" y="3490943"/>
            <a:ext cx="15091505" cy="5560028"/>
            <a:chOff x="0" y="0"/>
            <a:chExt cx="20122006" cy="7413371"/>
          </a:xfrm>
        </p:grpSpPr>
        <p:sp>
          <p:nvSpPr>
            <p:cNvPr id="24" name="Freeform 24"/>
            <p:cNvSpPr/>
            <p:nvPr/>
          </p:nvSpPr>
          <p:spPr>
            <a:xfrm>
              <a:off x="0" y="0"/>
              <a:ext cx="20122007" cy="7413371"/>
            </a:xfrm>
            <a:custGeom>
              <a:avLst/>
              <a:gdLst/>
              <a:ahLst/>
              <a:cxnLst/>
              <a:rect l="l" t="t" r="r" b="b"/>
              <a:pathLst>
                <a:path w="20122007" h="7413371">
                  <a:moveTo>
                    <a:pt x="0" y="0"/>
                  </a:moveTo>
                  <a:lnTo>
                    <a:pt x="20122007" y="0"/>
                  </a:lnTo>
                  <a:lnTo>
                    <a:pt x="20122007" y="7413371"/>
                  </a:lnTo>
                  <a:lnTo>
                    <a:pt x="0" y="7413371"/>
                  </a:lnTo>
                </a:path>
              </a:pathLst>
            </a:custGeom>
            <a:solidFill>
              <a:srgbClr val="000000"/>
            </a:solidFill>
            <a:ln w="12700">
              <a:solidFill>
                <a:srgbClr val="000000"/>
              </a:solidFill>
            </a:ln>
          </p:spPr>
          <p:txBody>
            <a:bodyPr/>
            <a:lstStyle/>
            <a:p>
              <a:endParaRPr lang="vi-VN"/>
            </a:p>
          </p:txBody>
        </p:sp>
      </p:grpSp>
      <p:sp>
        <p:nvSpPr>
          <p:cNvPr id="25" name="Freeform 25"/>
          <p:cNvSpPr/>
          <p:nvPr/>
        </p:nvSpPr>
        <p:spPr>
          <a:xfrm>
            <a:off x="1717167" y="3205193"/>
            <a:ext cx="15120080" cy="5617177"/>
          </a:xfrm>
          <a:custGeom>
            <a:avLst/>
            <a:gdLst/>
            <a:ahLst/>
            <a:cxnLst/>
            <a:rect l="l" t="t" r="r" b="b"/>
            <a:pathLst>
              <a:path w="15120080" h="5617177">
                <a:moveTo>
                  <a:pt x="0" y="0"/>
                </a:moveTo>
                <a:lnTo>
                  <a:pt x="15120080" y="0"/>
                </a:lnTo>
                <a:lnTo>
                  <a:pt x="15120080" y="5617177"/>
                </a:lnTo>
                <a:lnTo>
                  <a:pt x="0" y="56171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26" name="TextBox 26"/>
          <p:cNvSpPr txBox="1"/>
          <p:nvPr/>
        </p:nvSpPr>
        <p:spPr>
          <a:xfrm>
            <a:off x="3166437" y="4253562"/>
            <a:ext cx="11955126" cy="3339465"/>
          </a:xfrm>
          <a:prstGeom prst="rect">
            <a:avLst/>
          </a:prstGeom>
        </p:spPr>
        <p:txBody>
          <a:bodyPr lIns="0" tIns="0" rIns="0" bIns="0" rtlCol="0" anchor="t">
            <a:spAutoFit/>
          </a:bodyPr>
          <a:lstStyle/>
          <a:p>
            <a:pPr marL="815219" lvl="2" indent="-271740" algn="l">
              <a:lnSpc>
                <a:spcPts val="5038"/>
              </a:lnSpc>
              <a:buFont typeface="Arial"/>
              <a:buChar char="⚬"/>
            </a:pPr>
            <a:r>
              <a:rPr lang="en-US" sz="2799">
                <a:solidFill>
                  <a:srgbClr val="000000"/>
                </a:solidFill>
                <a:latin typeface="Times New Roman"/>
                <a:ea typeface="Times New Roman"/>
                <a:cs typeface="Times New Roman"/>
                <a:sym typeface="Times New Roman"/>
              </a:rPr>
              <a:t>Xây dựng ứng dụng Flutter tích hợp AI nhận diện các loài sâu hại phổ biến trên cây sầu riêng.</a:t>
            </a:r>
          </a:p>
          <a:p>
            <a:pPr marL="815219" lvl="2" indent="-271740" algn="l">
              <a:lnSpc>
                <a:spcPts val="5038"/>
              </a:lnSpc>
              <a:buFont typeface="Arial"/>
              <a:buChar char="⚬"/>
            </a:pPr>
            <a:r>
              <a:rPr lang="en-US" sz="2799">
                <a:solidFill>
                  <a:srgbClr val="000000"/>
                </a:solidFill>
                <a:latin typeface="Times New Roman"/>
                <a:ea typeface="Times New Roman"/>
                <a:cs typeface="Times New Roman"/>
                <a:sym typeface="Times New Roman"/>
              </a:rPr>
              <a:t>Mức độ chính xác của mô hình đạt trên 90%.</a:t>
            </a:r>
          </a:p>
          <a:p>
            <a:pPr marL="815219" lvl="2" indent="-271740" algn="l">
              <a:lnSpc>
                <a:spcPts val="5038"/>
              </a:lnSpc>
              <a:buFont typeface="Arial"/>
              <a:buChar char="⚬"/>
            </a:pPr>
            <a:r>
              <a:rPr lang="en-US" sz="2799">
                <a:solidFill>
                  <a:srgbClr val="000000"/>
                </a:solidFill>
                <a:latin typeface="Times New Roman"/>
                <a:ea typeface="Times New Roman"/>
                <a:cs typeface="Times New Roman"/>
                <a:sym typeface="Times New Roman"/>
              </a:rPr>
              <a:t>Ứng dụng có giao diện thân thiện, dễ sử dụng, phù hợp với người nông dân.</a:t>
            </a:r>
          </a:p>
          <a:p>
            <a:pPr marL="815219" lvl="2" indent="-271740" algn="l">
              <a:lnSpc>
                <a:spcPts val="5038"/>
              </a:lnSpc>
              <a:buFont typeface="Arial"/>
              <a:buChar char="⚬"/>
            </a:pPr>
            <a:r>
              <a:rPr lang="en-US" sz="2799">
                <a:solidFill>
                  <a:srgbClr val="000000"/>
                </a:solidFill>
                <a:latin typeface="Times New Roman"/>
                <a:ea typeface="Times New Roman"/>
                <a:cs typeface="Times New Roman"/>
                <a:sym typeface="Times New Roman"/>
              </a:rPr>
              <a:t>Tạo cơ sở dữ liệu hình ảnh phục vụ cho huấn luyện và nghiên cứu tiếp theo.</a:t>
            </a:r>
          </a:p>
        </p:txBody>
      </p:sp>
      <p:grpSp>
        <p:nvGrpSpPr>
          <p:cNvPr id="27" name="Group 27"/>
          <p:cNvGrpSpPr/>
          <p:nvPr/>
        </p:nvGrpSpPr>
        <p:grpSpPr>
          <a:xfrm>
            <a:off x="1878003" y="3655238"/>
            <a:ext cx="14899584" cy="28575"/>
            <a:chOff x="0" y="0"/>
            <a:chExt cx="19866112" cy="38100"/>
          </a:xfrm>
        </p:grpSpPr>
        <p:sp>
          <p:nvSpPr>
            <p:cNvPr id="28" name="Freeform 28"/>
            <p:cNvSpPr/>
            <p:nvPr/>
          </p:nvSpPr>
          <p:spPr>
            <a:xfrm>
              <a:off x="0" y="0"/>
              <a:ext cx="19866102" cy="38100"/>
            </a:xfrm>
            <a:custGeom>
              <a:avLst/>
              <a:gdLst/>
              <a:ahLst/>
              <a:cxnLst/>
              <a:rect l="l" t="t" r="r" b="b"/>
              <a:pathLst>
                <a:path w="19866102" h="38100">
                  <a:moveTo>
                    <a:pt x="12700" y="12700"/>
                  </a:moveTo>
                  <a:lnTo>
                    <a:pt x="19853402" y="0"/>
                  </a:lnTo>
                  <a:cubicBezTo>
                    <a:pt x="19860388" y="0"/>
                    <a:pt x="19866102" y="5715"/>
                    <a:pt x="19866102" y="12700"/>
                  </a:cubicBezTo>
                  <a:cubicBezTo>
                    <a:pt x="19866102" y="19685"/>
                    <a:pt x="19860388" y="25400"/>
                    <a:pt x="19853402" y="25400"/>
                  </a:cubicBezTo>
                  <a:lnTo>
                    <a:pt x="12700" y="38100"/>
                  </a:lnTo>
                  <a:cubicBezTo>
                    <a:pt x="5715" y="38100"/>
                    <a:pt x="0" y="32385"/>
                    <a:pt x="0" y="25400"/>
                  </a:cubicBezTo>
                  <a:cubicBezTo>
                    <a:pt x="0" y="18415"/>
                    <a:pt x="5715" y="12700"/>
                    <a:pt x="12700" y="12700"/>
                  </a:cubicBezTo>
                  <a:close/>
                </a:path>
              </a:pathLst>
            </a:custGeom>
            <a:solidFill>
              <a:srgbClr val="000000"/>
            </a:solidFill>
            <a:ln w="12700">
              <a:solidFill>
                <a:srgbClr val="000000"/>
              </a:solidFill>
            </a:ln>
          </p:spPr>
          <p:txBody>
            <a:bodyPr/>
            <a:lstStyle/>
            <a:p>
              <a:endParaRPr lang="vi-VN"/>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7" name="Group 17"/>
          <p:cNvGrpSpPr/>
          <p:nvPr/>
        </p:nvGrpSpPr>
        <p:grpSpPr>
          <a:xfrm>
            <a:off x="2227388" y="3417627"/>
            <a:ext cx="15091505" cy="5560028"/>
            <a:chOff x="0" y="0"/>
            <a:chExt cx="20122006" cy="7413371"/>
          </a:xfrm>
        </p:grpSpPr>
        <p:sp>
          <p:nvSpPr>
            <p:cNvPr id="18" name="Freeform 18"/>
            <p:cNvSpPr/>
            <p:nvPr/>
          </p:nvSpPr>
          <p:spPr>
            <a:xfrm>
              <a:off x="0" y="0"/>
              <a:ext cx="20122007" cy="7413371"/>
            </a:xfrm>
            <a:custGeom>
              <a:avLst/>
              <a:gdLst/>
              <a:ahLst/>
              <a:cxnLst/>
              <a:rect l="l" t="t" r="r" b="b"/>
              <a:pathLst>
                <a:path w="20122007" h="7413371">
                  <a:moveTo>
                    <a:pt x="0" y="0"/>
                  </a:moveTo>
                  <a:lnTo>
                    <a:pt x="20122007" y="0"/>
                  </a:lnTo>
                  <a:lnTo>
                    <a:pt x="20122007" y="7413371"/>
                  </a:lnTo>
                  <a:lnTo>
                    <a:pt x="0" y="7413371"/>
                  </a:lnTo>
                </a:path>
              </a:pathLst>
            </a:custGeom>
            <a:solidFill>
              <a:srgbClr val="000000"/>
            </a:solidFill>
            <a:ln w="12700">
              <a:solidFill>
                <a:srgbClr val="000000"/>
              </a:solidFill>
            </a:ln>
          </p:spPr>
          <p:txBody>
            <a:bodyPr/>
            <a:lstStyle/>
            <a:p>
              <a:endParaRPr lang="vi-VN"/>
            </a:p>
          </p:txBody>
        </p:sp>
      </p:grpSp>
      <p:sp>
        <p:nvSpPr>
          <p:cNvPr id="19" name="Freeform 19"/>
          <p:cNvSpPr/>
          <p:nvPr/>
        </p:nvSpPr>
        <p:spPr>
          <a:xfrm>
            <a:off x="1569919" y="3209427"/>
            <a:ext cx="15120080" cy="5617177"/>
          </a:xfrm>
          <a:custGeom>
            <a:avLst/>
            <a:gdLst/>
            <a:ahLst/>
            <a:cxnLst/>
            <a:rect l="l" t="t" r="r" b="b"/>
            <a:pathLst>
              <a:path w="15120080" h="5617177">
                <a:moveTo>
                  <a:pt x="0" y="0"/>
                </a:moveTo>
                <a:lnTo>
                  <a:pt x="15120080" y="0"/>
                </a:lnTo>
                <a:lnTo>
                  <a:pt x="15120080" y="5617177"/>
                </a:lnTo>
                <a:lnTo>
                  <a:pt x="0" y="5617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20" name="Group 20"/>
          <p:cNvGrpSpPr/>
          <p:nvPr/>
        </p:nvGrpSpPr>
        <p:grpSpPr>
          <a:xfrm rot="12681">
            <a:off x="1531767" y="3578658"/>
            <a:ext cx="15264842" cy="19050"/>
            <a:chOff x="0" y="0"/>
            <a:chExt cx="20353123" cy="25400"/>
          </a:xfrm>
        </p:grpSpPr>
        <p:sp>
          <p:nvSpPr>
            <p:cNvPr id="21" name="Freeform 21"/>
            <p:cNvSpPr/>
            <p:nvPr/>
          </p:nvSpPr>
          <p:spPr>
            <a:xfrm>
              <a:off x="0" y="0"/>
              <a:ext cx="20353147" cy="25400"/>
            </a:xfrm>
            <a:custGeom>
              <a:avLst/>
              <a:gdLst/>
              <a:ahLst/>
              <a:cxnLst/>
              <a:rect l="l" t="t" r="r" b="b"/>
              <a:pathLst>
                <a:path w="20353147" h="25400">
                  <a:moveTo>
                    <a:pt x="12700" y="0"/>
                  </a:moveTo>
                  <a:lnTo>
                    <a:pt x="20340447" y="0"/>
                  </a:lnTo>
                  <a:cubicBezTo>
                    <a:pt x="20347432" y="0"/>
                    <a:pt x="20353147" y="5715"/>
                    <a:pt x="20353147" y="12700"/>
                  </a:cubicBezTo>
                  <a:cubicBezTo>
                    <a:pt x="20353147" y="19685"/>
                    <a:pt x="20347432" y="25400"/>
                    <a:pt x="20340447"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22" name="Group 22"/>
          <p:cNvGrpSpPr/>
          <p:nvPr/>
        </p:nvGrpSpPr>
        <p:grpSpPr>
          <a:xfrm>
            <a:off x="1887528" y="1715799"/>
            <a:ext cx="14263282" cy="1197109"/>
            <a:chOff x="0" y="0"/>
            <a:chExt cx="19017709" cy="1596145"/>
          </a:xfrm>
        </p:grpSpPr>
        <p:sp>
          <p:nvSpPr>
            <p:cNvPr id="23" name="Freeform 23"/>
            <p:cNvSpPr/>
            <p:nvPr/>
          </p:nvSpPr>
          <p:spPr>
            <a:xfrm>
              <a:off x="0" y="0"/>
              <a:ext cx="19017709" cy="1596145"/>
            </a:xfrm>
            <a:custGeom>
              <a:avLst/>
              <a:gdLst/>
              <a:ahLst/>
              <a:cxnLst/>
              <a:rect l="l" t="t" r="r" b="b"/>
              <a:pathLst>
                <a:path w="19017709" h="1596145">
                  <a:moveTo>
                    <a:pt x="0" y="0"/>
                  </a:moveTo>
                  <a:lnTo>
                    <a:pt x="19017709" y="0"/>
                  </a:lnTo>
                  <a:lnTo>
                    <a:pt x="19017709" y="1596145"/>
                  </a:lnTo>
                  <a:lnTo>
                    <a:pt x="0" y="1596145"/>
                  </a:lnTo>
                  <a:close/>
                </a:path>
              </a:pathLst>
            </a:custGeom>
            <a:solidFill>
              <a:srgbClr val="000000">
                <a:alpha val="0"/>
              </a:srgbClr>
            </a:solidFill>
          </p:spPr>
          <p:txBody>
            <a:bodyPr/>
            <a:lstStyle/>
            <a:p>
              <a:endParaRPr lang="vi-VN"/>
            </a:p>
          </p:txBody>
        </p:sp>
        <p:sp>
          <p:nvSpPr>
            <p:cNvPr id="24" name="TextBox 24"/>
            <p:cNvSpPr txBox="1"/>
            <p:nvPr/>
          </p:nvSpPr>
          <p:spPr>
            <a:xfrm>
              <a:off x="0" y="-28575"/>
              <a:ext cx="19017709" cy="1624720"/>
            </a:xfrm>
            <a:prstGeom prst="rect">
              <a:avLst/>
            </a:prstGeom>
          </p:spPr>
          <p:txBody>
            <a:bodyPr lIns="0" tIns="0" rIns="0" bIns="0" rtlCol="0" anchor="b"/>
            <a:lstStyle/>
            <a:p>
              <a:pPr algn="ctr">
                <a:lnSpc>
                  <a:spcPts val="7198"/>
                </a:lnSpc>
              </a:pPr>
              <a:r>
                <a:rPr lang="en-US" sz="6000" b="1">
                  <a:solidFill>
                    <a:srgbClr val="000000"/>
                  </a:solidFill>
                  <a:latin typeface="Times New Roman Bold"/>
                  <a:ea typeface="Times New Roman Bold"/>
                  <a:cs typeface="Times New Roman Bold"/>
                  <a:sym typeface="Times New Roman Bold"/>
                </a:rPr>
                <a:t>PHẠM VI DỰ ÁN</a:t>
              </a:r>
            </a:p>
          </p:txBody>
        </p:sp>
      </p:grpSp>
      <p:sp>
        <p:nvSpPr>
          <p:cNvPr id="25" name="TextBox 25"/>
          <p:cNvSpPr txBox="1"/>
          <p:nvPr/>
        </p:nvSpPr>
        <p:spPr>
          <a:xfrm>
            <a:off x="1887528" y="3940152"/>
            <a:ext cx="13750406" cy="3109735"/>
          </a:xfrm>
          <a:prstGeom prst="rect">
            <a:avLst/>
          </a:prstGeom>
        </p:spPr>
        <p:txBody>
          <a:bodyPr lIns="0" tIns="0" rIns="0" bIns="0" rtlCol="0" anchor="t">
            <a:spAutoFit/>
          </a:bodyPr>
          <a:lstStyle/>
          <a:p>
            <a:pPr marL="937575" lvl="2" indent="-312525" algn="l">
              <a:lnSpc>
                <a:spcPts val="5796"/>
              </a:lnSpc>
              <a:buFont typeface="Arial"/>
              <a:buChar char="⚬"/>
            </a:pPr>
            <a:r>
              <a:rPr lang="en-US" sz="3220">
                <a:solidFill>
                  <a:srgbClr val="000000"/>
                </a:solidFill>
                <a:latin typeface="Times New Roman"/>
                <a:ea typeface="Times New Roman"/>
                <a:cs typeface="Times New Roman"/>
                <a:sym typeface="Times New Roman"/>
              </a:rPr>
              <a:t>Bao gồm: thu thập dữ liệu/ảnh; API; UI nhập liệu; tài liệu hướng dẫn. </a:t>
            </a:r>
          </a:p>
          <a:p>
            <a:pPr marL="937722" lvl="2" indent="-312574" algn="l">
              <a:lnSpc>
                <a:spcPts val="5796"/>
              </a:lnSpc>
              <a:buFont typeface="Arial"/>
              <a:buChar char="⚬"/>
            </a:pPr>
            <a:r>
              <a:rPr lang="en-US" sz="3220">
                <a:solidFill>
                  <a:srgbClr val="000000"/>
                </a:solidFill>
                <a:latin typeface="Times New Roman"/>
                <a:ea typeface="Times New Roman"/>
                <a:cs typeface="Times New Roman"/>
                <a:sym typeface="Times New Roman"/>
              </a:rPr>
              <a:t>Giống: Ri6, Monthong,Dona, Musa King,..</a:t>
            </a:r>
          </a:p>
          <a:p>
            <a:pPr marL="937722" lvl="2" indent="-312574" algn="l">
              <a:lnSpc>
                <a:spcPts val="5796"/>
              </a:lnSpc>
              <a:buFont typeface="Arial"/>
              <a:buChar char="⚬"/>
            </a:pPr>
            <a:r>
              <a:rPr lang="en-US" sz="3220">
                <a:solidFill>
                  <a:srgbClr val="000000"/>
                </a:solidFill>
                <a:latin typeface="Times New Roman"/>
                <a:ea typeface="Times New Roman"/>
                <a:cs typeface="Times New Roman"/>
                <a:sym typeface="Times New Roman"/>
              </a:rPr>
              <a:t>Tình trạng: khỏe/thiếu dinh dưỡng/dấu sâu hại thường gặp. </a:t>
            </a:r>
          </a:p>
          <a:p>
            <a:pPr marL="937722" lvl="2" indent="-312574" algn="l">
              <a:lnSpc>
                <a:spcPts val="5796"/>
              </a:lnSpc>
              <a:buFont typeface="Arial"/>
              <a:buChar char="⚬"/>
            </a:pPr>
            <a:r>
              <a:rPr lang="en-US" sz="3220">
                <a:solidFill>
                  <a:srgbClr val="000000"/>
                </a:solidFill>
                <a:latin typeface="Times New Roman"/>
                <a:ea typeface="Times New Roman"/>
                <a:cs typeface="Times New Roman"/>
                <a:sym typeface="Times New Roman"/>
              </a:rPr>
              <a:t>Yêu cầu tương thích mobile và hạ tầng on‑prem hoặc cloud.</a:t>
            </a:r>
          </a:p>
        </p:txBody>
      </p:sp>
      <p:sp>
        <p:nvSpPr>
          <p:cNvPr id="26" name="Freeform 26"/>
          <p:cNvSpPr/>
          <p:nvPr/>
        </p:nvSpPr>
        <p:spPr>
          <a:xfrm>
            <a:off x="15943400" y="216325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8">
              <a:extLst>
                <a:ext uri="{96DAC541-7B7A-43D3-8B79-37D633B846F1}">
                  <asvg:svgBlip xmlns:asvg="http://schemas.microsoft.com/office/drawing/2016/SVG/main" r:embed="rId9"/>
                </a:ext>
              </a:extLst>
            </a:blip>
            <a:stretch>
              <a:fillRect t="-5326" b="-5326"/>
            </a:stretch>
          </a:blipFill>
        </p:spPr>
        <p:txBody>
          <a:bodyPr/>
          <a:lstStyle/>
          <a:p>
            <a:endParaRPr lang="vi-VN"/>
          </a:p>
        </p:txBody>
      </p:sp>
      <p:sp>
        <p:nvSpPr>
          <p:cNvPr id="27" name="Freeform 27"/>
          <p:cNvSpPr/>
          <p:nvPr/>
        </p:nvSpPr>
        <p:spPr>
          <a:xfrm>
            <a:off x="15478720" y="1865946"/>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28" name="Freeform 28"/>
          <p:cNvSpPr/>
          <p:nvPr/>
        </p:nvSpPr>
        <p:spPr>
          <a:xfrm>
            <a:off x="1430320" y="250545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2">
              <a:extLst>
                <a:ext uri="{96DAC541-7B7A-43D3-8B79-37D633B846F1}">
                  <asvg:svgBlip xmlns:asvg="http://schemas.microsoft.com/office/drawing/2016/SVG/main" r:embed="rId13"/>
                </a:ext>
              </a:extLst>
            </a:blip>
            <a:stretch>
              <a:fillRect t="-1547" b="-1547"/>
            </a:stretch>
          </a:blipFill>
        </p:spPr>
        <p:txBody>
          <a:bodyPr/>
          <a:lstStyle/>
          <a:p>
            <a:endParaRPr lang="vi-V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CFC3"/>
        </a:solidFill>
        <a:effectLst/>
      </p:bgPr>
    </p:bg>
    <p:spTree>
      <p:nvGrpSpPr>
        <p:cNvPr id="1" name=""/>
        <p:cNvGrpSpPr/>
        <p:nvPr/>
      </p:nvGrpSpPr>
      <p:grpSpPr>
        <a:xfrm>
          <a:off x="0" y="0"/>
          <a:ext cx="0" cy="0"/>
          <a:chOff x="0" y="0"/>
          <a:chExt cx="0" cy="0"/>
        </a:xfrm>
      </p:grpSpPr>
      <p:grpSp>
        <p:nvGrpSpPr>
          <p:cNvPr id="2" name="Group 2"/>
          <p:cNvGrpSpPr/>
          <p:nvPr/>
        </p:nvGrpSpPr>
        <p:grpSpPr>
          <a:xfrm>
            <a:off x="-182774" y="2063690"/>
            <a:ext cx="18653760" cy="8338185"/>
            <a:chOff x="0" y="0"/>
            <a:chExt cx="24871680" cy="11117580"/>
          </a:xfrm>
        </p:grpSpPr>
        <p:sp>
          <p:nvSpPr>
            <p:cNvPr id="3" name="Freeform 3"/>
            <p:cNvSpPr/>
            <p:nvPr/>
          </p:nvSpPr>
          <p:spPr>
            <a:xfrm>
              <a:off x="0" y="0"/>
              <a:ext cx="24871680" cy="11117580"/>
            </a:xfrm>
            <a:custGeom>
              <a:avLst/>
              <a:gdLst/>
              <a:ahLst/>
              <a:cxnLst/>
              <a:rect l="l" t="t" r="r" b="b"/>
              <a:pathLst>
                <a:path w="24871680" h="11117580">
                  <a:moveTo>
                    <a:pt x="0" y="0"/>
                  </a:moveTo>
                  <a:lnTo>
                    <a:pt x="24871680" y="0"/>
                  </a:lnTo>
                  <a:lnTo>
                    <a:pt x="24871680" y="11117580"/>
                  </a:lnTo>
                  <a:lnTo>
                    <a:pt x="0" y="11117580"/>
                  </a:lnTo>
                  <a:lnTo>
                    <a:pt x="0" y="0"/>
                  </a:lnTo>
                  <a:close/>
                </a:path>
              </a:pathLst>
            </a:custGeom>
            <a:blipFill>
              <a:blip r:embed="rId3">
                <a:alphaModFix amt="19999"/>
              </a:blip>
              <a:stretch>
                <a:fillRect l="-24" r="-24"/>
              </a:stretch>
            </a:blipFill>
          </p:spPr>
          <p:txBody>
            <a:bodyPr/>
            <a:lstStyle/>
            <a:p>
              <a:endParaRPr lang="vi-VN"/>
            </a:p>
          </p:txBody>
        </p:sp>
      </p:grpSp>
      <p:grpSp>
        <p:nvGrpSpPr>
          <p:cNvPr id="4" name="Group 4"/>
          <p:cNvGrpSpPr/>
          <p:nvPr/>
        </p:nvGrpSpPr>
        <p:grpSpPr>
          <a:xfrm>
            <a:off x="731400" y="731400"/>
            <a:ext cx="17191196" cy="9190196"/>
            <a:chOff x="0" y="0"/>
            <a:chExt cx="22921595" cy="12253595"/>
          </a:xfrm>
        </p:grpSpPr>
        <p:sp>
          <p:nvSpPr>
            <p:cNvPr id="5" name="Freeform 5"/>
            <p:cNvSpPr/>
            <p:nvPr/>
          </p:nvSpPr>
          <p:spPr>
            <a:xfrm>
              <a:off x="0" y="0"/>
              <a:ext cx="22921595" cy="12253595"/>
            </a:xfrm>
            <a:custGeom>
              <a:avLst/>
              <a:gdLst/>
              <a:ahLst/>
              <a:cxnLst/>
              <a:rect l="l" t="t" r="r" b="b"/>
              <a:pathLst>
                <a:path w="22921595" h="12253595">
                  <a:moveTo>
                    <a:pt x="0" y="0"/>
                  </a:moveTo>
                  <a:lnTo>
                    <a:pt x="22921595" y="0"/>
                  </a:lnTo>
                  <a:lnTo>
                    <a:pt x="22921595" y="12253595"/>
                  </a:lnTo>
                  <a:lnTo>
                    <a:pt x="0" y="12253595"/>
                  </a:lnTo>
                </a:path>
              </a:pathLst>
            </a:custGeom>
            <a:solidFill>
              <a:srgbClr val="000000"/>
            </a:solidFill>
            <a:ln w="12700">
              <a:solidFill>
                <a:srgbClr val="000000"/>
              </a:solidFill>
            </a:ln>
          </p:spPr>
          <p:txBody>
            <a:bodyPr/>
            <a:lstStyle/>
            <a:p>
              <a:endParaRPr lang="vi-VN"/>
            </a:p>
          </p:txBody>
        </p:sp>
      </p:grpSp>
      <p:sp>
        <p:nvSpPr>
          <p:cNvPr id="6" name="Freeform 6"/>
          <p:cNvSpPr/>
          <p:nvPr/>
        </p:nvSpPr>
        <p:spPr>
          <a:xfrm>
            <a:off x="548400" y="519825"/>
            <a:ext cx="17219771" cy="9247346"/>
          </a:xfrm>
          <a:custGeom>
            <a:avLst/>
            <a:gdLst/>
            <a:ahLst/>
            <a:cxnLst/>
            <a:rect l="l" t="t" r="r" b="b"/>
            <a:pathLst>
              <a:path w="17219771" h="9247346">
                <a:moveTo>
                  <a:pt x="0" y="0"/>
                </a:moveTo>
                <a:lnTo>
                  <a:pt x="17219771" y="0"/>
                </a:lnTo>
                <a:lnTo>
                  <a:pt x="17219771" y="9247346"/>
                </a:lnTo>
                <a:lnTo>
                  <a:pt x="0" y="9247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p:nvPr/>
        </p:nvGrpSpPr>
        <p:grpSpPr>
          <a:xfrm rot="11390">
            <a:off x="510253" y="1260768"/>
            <a:ext cx="17268095" cy="19050"/>
            <a:chOff x="0" y="0"/>
            <a:chExt cx="23024127" cy="25400"/>
          </a:xfrm>
        </p:grpSpPr>
        <p:sp>
          <p:nvSpPr>
            <p:cNvPr id="8" name="Freeform 8"/>
            <p:cNvSpPr/>
            <p:nvPr/>
          </p:nvSpPr>
          <p:spPr>
            <a:xfrm>
              <a:off x="0" y="0"/>
              <a:ext cx="23024085" cy="25400"/>
            </a:xfrm>
            <a:custGeom>
              <a:avLst/>
              <a:gdLst/>
              <a:ahLst/>
              <a:cxnLst/>
              <a:rect l="l" t="t" r="r" b="b"/>
              <a:pathLst>
                <a:path w="23024085" h="25400">
                  <a:moveTo>
                    <a:pt x="12700" y="0"/>
                  </a:moveTo>
                  <a:lnTo>
                    <a:pt x="23011385" y="0"/>
                  </a:lnTo>
                  <a:cubicBezTo>
                    <a:pt x="23018370" y="0"/>
                    <a:pt x="23024085" y="5715"/>
                    <a:pt x="23024085" y="12700"/>
                  </a:cubicBezTo>
                  <a:cubicBezTo>
                    <a:pt x="23024085" y="19685"/>
                    <a:pt x="23018370" y="25400"/>
                    <a:pt x="23011385"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9" name="Group 9"/>
          <p:cNvGrpSpPr/>
          <p:nvPr/>
        </p:nvGrpSpPr>
        <p:grpSpPr>
          <a:xfrm rot="2700000">
            <a:off x="17064863" y="895050"/>
            <a:ext cx="617474" cy="19050"/>
            <a:chOff x="0" y="0"/>
            <a:chExt cx="823299" cy="25400"/>
          </a:xfrm>
        </p:grpSpPr>
        <p:sp>
          <p:nvSpPr>
            <p:cNvPr id="10" name="Freeform 10"/>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1" name="Group 11"/>
          <p:cNvGrpSpPr/>
          <p:nvPr/>
        </p:nvGrpSpPr>
        <p:grpSpPr>
          <a:xfrm rot="2699999">
            <a:off x="17064863" y="895050"/>
            <a:ext cx="617474" cy="19050"/>
            <a:chOff x="0" y="0"/>
            <a:chExt cx="823299" cy="25400"/>
          </a:xfrm>
        </p:grpSpPr>
        <p:sp>
          <p:nvSpPr>
            <p:cNvPr id="12" name="Freeform 12"/>
            <p:cNvSpPr/>
            <p:nvPr/>
          </p:nvSpPr>
          <p:spPr>
            <a:xfrm>
              <a:off x="0" y="0"/>
              <a:ext cx="823341" cy="25400"/>
            </a:xfrm>
            <a:custGeom>
              <a:avLst/>
              <a:gdLst/>
              <a:ahLst/>
              <a:cxnLst/>
              <a:rect l="l" t="t" r="r" b="b"/>
              <a:pathLst>
                <a:path w="823341" h="25400">
                  <a:moveTo>
                    <a:pt x="12700" y="0"/>
                  </a:moveTo>
                  <a:lnTo>
                    <a:pt x="810641" y="0"/>
                  </a:lnTo>
                  <a:cubicBezTo>
                    <a:pt x="817626" y="0"/>
                    <a:pt x="823341" y="5715"/>
                    <a:pt x="823341" y="12700"/>
                  </a:cubicBezTo>
                  <a:cubicBezTo>
                    <a:pt x="823341" y="19685"/>
                    <a:pt x="817626" y="25400"/>
                    <a:pt x="810641"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grpSp>
        <p:nvGrpSpPr>
          <p:cNvPr id="13" name="Group 13"/>
          <p:cNvGrpSpPr/>
          <p:nvPr/>
        </p:nvGrpSpPr>
        <p:grpSpPr>
          <a:xfrm>
            <a:off x="16521825" y="702525"/>
            <a:ext cx="423196" cy="423196"/>
            <a:chOff x="0" y="0"/>
            <a:chExt cx="564261" cy="564261"/>
          </a:xfrm>
        </p:grpSpPr>
        <p:sp>
          <p:nvSpPr>
            <p:cNvPr id="14" name="Freeform 14"/>
            <p:cNvSpPr/>
            <p:nvPr/>
          </p:nvSpPr>
          <p:spPr>
            <a:xfrm>
              <a:off x="0" y="0"/>
              <a:ext cx="564261" cy="564261"/>
            </a:xfrm>
            <a:custGeom>
              <a:avLst/>
              <a:gdLst/>
              <a:ahLst/>
              <a:cxnLst/>
              <a:rect l="l" t="t" r="r" b="b"/>
              <a:pathLst>
                <a:path w="564261" h="564261">
                  <a:moveTo>
                    <a:pt x="38100" y="0"/>
                  </a:moveTo>
                  <a:lnTo>
                    <a:pt x="526161" y="0"/>
                  </a:lnTo>
                  <a:cubicBezTo>
                    <a:pt x="547243" y="0"/>
                    <a:pt x="564261" y="17018"/>
                    <a:pt x="564261" y="38100"/>
                  </a:cubicBezTo>
                  <a:lnTo>
                    <a:pt x="564261" y="526161"/>
                  </a:lnTo>
                  <a:cubicBezTo>
                    <a:pt x="564261" y="547243"/>
                    <a:pt x="547243" y="564261"/>
                    <a:pt x="526161" y="564261"/>
                  </a:cubicBezTo>
                  <a:lnTo>
                    <a:pt x="38100" y="564261"/>
                  </a:lnTo>
                  <a:cubicBezTo>
                    <a:pt x="17018" y="564261"/>
                    <a:pt x="0" y="547243"/>
                    <a:pt x="0" y="526161"/>
                  </a:cubicBezTo>
                  <a:lnTo>
                    <a:pt x="0" y="38100"/>
                  </a:lnTo>
                  <a:cubicBezTo>
                    <a:pt x="0" y="17018"/>
                    <a:pt x="17018" y="0"/>
                    <a:pt x="38100" y="0"/>
                  </a:cubicBezTo>
                  <a:moveTo>
                    <a:pt x="38100" y="76200"/>
                  </a:moveTo>
                  <a:lnTo>
                    <a:pt x="38100" y="38100"/>
                  </a:lnTo>
                  <a:lnTo>
                    <a:pt x="76200" y="38100"/>
                  </a:lnTo>
                  <a:lnTo>
                    <a:pt x="76200" y="526161"/>
                  </a:lnTo>
                  <a:lnTo>
                    <a:pt x="38100" y="526161"/>
                  </a:lnTo>
                  <a:lnTo>
                    <a:pt x="38100" y="488061"/>
                  </a:lnTo>
                  <a:lnTo>
                    <a:pt x="526161" y="488061"/>
                  </a:lnTo>
                  <a:lnTo>
                    <a:pt x="526161" y="526161"/>
                  </a:lnTo>
                  <a:lnTo>
                    <a:pt x="488061" y="526161"/>
                  </a:lnTo>
                  <a:lnTo>
                    <a:pt x="488061" y="38100"/>
                  </a:lnTo>
                  <a:lnTo>
                    <a:pt x="526161" y="38100"/>
                  </a:lnTo>
                  <a:lnTo>
                    <a:pt x="526161" y="76200"/>
                  </a:lnTo>
                  <a:lnTo>
                    <a:pt x="38100" y="76200"/>
                  </a:lnTo>
                  <a:close/>
                </a:path>
              </a:pathLst>
            </a:custGeom>
            <a:solidFill>
              <a:srgbClr val="000000"/>
            </a:solidFill>
            <a:ln w="12700">
              <a:solidFill>
                <a:srgbClr val="000000"/>
              </a:solidFill>
            </a:ln>
          </p:spPr>
          <p:txBody>
            <a:bodyPr/>
            <a:lstStyle/>
            <a:p>
              <a:endParaRPr lang="vi-VN"/>
            </a:p>
          </p:txBody>
        </p:sp>
      </p:grpSp>
      <p:grpSp>
        <p:nvGrpSpPr>
          <p:cNvPr id="15" name="Group 15"/>
          <p:cNvGrpSpPr/>
          <p:nvPr/>
        </p:nvGrpSpPr>
        <p:grpSpPr>
          <a:xfrm rot="404757">
            <a:off x="15810414" y="1078050"/>
            <a:ext cx="505568" cy="19050"/>
            <a:chOff x="0" y="0"/>
            <a:chExt cx="674091" cy="25400"/>
          </a:xfrm>
        </p:grpSpPr>
        <p:sp>
          <p:nvSpPr>
            <p:cNvPr id="16" name="Freeform 16"/>
            <p:cNvSpPr/>
            <p:nvPr/>
          </p:nvSpPr>
          <p:spPr>
            <a:xfrm>
              <a:off x="0" y="0"/>
              <a:ext cx="674116" cy="25400"/>
            </a:xfrm>
            <a:custGeom>
              <a:avLst/>
              <a:gdLst/>
              <a:ahLst/>
              <a:cxnLst/>
              <a:rect l="l" t="t" r="r" b="b"/>
              <a:pathLst>
                <a:path w="674116" h="25400">
                  <a:moveTo>
                    <a:pt x="12700" y="0"/>
                  </a:moveTo>
                  <a:lnTo>
                    <a:pt x="661416" y="0"/>
                  </a:lnTo>
                  <a:cubicBezTo>
                    <a:pt x="668401" y="0"/>
                    <a:pt x="674116" y="5715"/>
                    <a:pt x="674116" y="12700"/>
                  </a:cubicBezTo>
                  <a:cubicBezTo>
                    <a:pt x="674116" y="19685"/>
                    <a:pt x="668401" y="25400"/>
                    <a:pt x="661416" y="25400"/>
                  </a:cubicBezTo>
                  <a:lnTo>
                    <a:pt x="12700" y="25400"/>
                  </a:lnTo>
                  <a:cubicBezTo>
                    <a:pt x="5715" y="25400"/>
                    <a:pt x="0" y="19685"/>
                    <a:pt x="0" y="12700"/>
                  </a:cubicBezTo>
                  <a:cubicBezTo>
                    <a:pt x="0" y="5715"/>
                    <a:pt x="5715" y="0"/>
                    <a:pt x="12700" y="0"/>
                  </a:cubicBezTo>
                  <a:close/>
                </a:path>
              </a:pathLst>
            </a:custGeom>
            <a:solidFill>
              <a:srgbClr val="000000"/>
            </a:solidFill>
            <a:ln w="12700">
              <a:solidFill>
                <a:srgbClr val="000000"/>
              </a:solidFill>
            </a:ln>
          </p:spPr>
          <p:txBody>
            <a:bodyPr/>
            <a:lstStyle/>
            <a:p>
              <a:endParaRPr lang="vi-VN"/>
            </a:p>
          </p:txBody>
        </p:sp>
      </p:grpSp>
      <p:sp>
        <p:nvSpPr>
          <p:cNvPr id="17" name="TextBox 17"/>
          <p:cNvSpPr txBox="1"/>
          <p:nvPr/>
        </p:nvSpPr>
        <p:spPr>
          <a:xfrm>
            <a:off x="5375612" y="1684790"/>
            <a:ext cx="7514392" cy="952500"/>
          </a:xfrm>
          <a:prstGeom prst="rect">
            <a:avLst/>
          </a:prstGeom>
        </p:spPr>
        <p:txBody>
          <a:bodyPr lIns="0" tIns="0" rIns="0" bIns="0" rtlCol="0" anchor="t">
            <a:spAutoFit/>
          </a:bodyPr>
          <a:lstStyle/>
          <a:p>
            <a:pPr algn="ctr">
              <a:lnSpc>
                <a:spcPts val="7200"/>
              </a:lnSpc>
            </a:pPr>
            <a:r>
              <a:rPr lang="en-US" sz="6000" b="1">
                <a:solidFill>
                  <a:srgbClr val="000000"/>
                </a:solidFill>
                <a:latin typeface="Times New Roman Bold"/>
                <a:ea typeface="Times New Roman Bold"/>
                <a:cs typeface="Times New Roman Bold"/>
                <a:sym typeface="Times New Roman Bold"/>
              </a:rPr>
              <a:t>CÁC VẤN ĐỀ CHÍNH</a:t>
            </a:r>
          </a:p>
        </p:txBody>
      </p:sp>
      <p:sp>
        <p:nvSpPr>
          <p:cNvPr id="18" name="Freeform 18"/>
          <p:cNvSpPr/>
          <p:nvPr/>
        </p:nvSpPr>
        <p:spPr>
          <a:xfrm>
            <a:off x="15935894" y="2180090"/>
            <a:ext cx="914414" cy="119272"/>
          </a:xfrm>
          <a:custGeom>
            <a:avLst/>
            <a:gdLst/>
            <a:ahLst/>
            <a:cxnLst/>
            <a:rect l="l" t="t" r="r" b="b"/>
            <a:pathLst>
              <a:path w="914414" h="119272">
                <a:moveTo>
                  <a:pt x="0" y="0"/>
                </a:moveTo>
                <a:lnTo>
                  <a:pt x="914414" y="0"/>
                </a:lnTo>
                <a:lnTo>
                  <a:pt x="914414" y="119272"/>
                </a:lnTo>
                <a:lnTo>
                  <a:pt x="0" y="119272"/>
                </a:lnTo>
                <a:lnTo>
                  <a:pt x="0" y="0"/>
                </a:lnTo>
                <a:close/>
              </a:path>
            </a:pathLst>
          </a:custGeom>
          <a:blipFill>
            <a:blip r:embed="rId6">
              <a:extLst>
                <a:ext uri="{96DAC541-7B7A-43D3-8B79-37D633B846F1}">
                  <asvg:svgBlip xmlns:asvg="http://schemas.microsoft.com/office/drawing/2016/SVG/main" r:embed="rId7"/>
                </a:ext>
              </a:extLst>
            </a:blip>
            <a:stretch>
              <a:fillRect t="-5326" b="-5326"/>
            </a:stretch>
          </a:blipFill>
        </p:spPr>
        <p:txBody>
          <a:bodyPr/>
          <a:lstStyle/>
          <a:p>
            <a:endParaRPr lang="vi-VN"/>
          </a:p>
        </p:txBody>
      </p:sp>
      <p:sp>
        <p:nvSpPr>
          <p:cNvPr id="19" name="Freeform 19"/>
          <p:cNvSpPr/>
          <p:nvPr/>
        </p:nvSpPr>
        <p:spPr>
          <a:xfrm>
            <a:off x="15478720" y="1865946"/>
            <a:ext cx="914392" cy="114298"/>
          </a:xfrm>
          <a:custGeom>
            <a:avLst/>
            <a:gdLst/>
            <a:ahLst/>
            <a:cxnLst/>
            <a:rect l="l" t="t" r="r" b="b"/>
            <a:pathLst>
              <a:path w="914392" h="114298">
                <a:moveTo>
                  <a:pt x="0" y="0"/>
                </a:moveTo>
                <a:lnTo>
                  <a:pt x="914392" y="0"/>
                </a:lnTo>
                <a:lnTo>
                  <a:pt x="914392" y="114298"/>
                </a:lnTo>
                <a:lnTo>
                  <a:pt x="0" y="114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Freeform 20"/>
          <p:cNvSpPr/>
          <p:nvPr/>
        </p:nvSpPr>
        <p:spPr>
          <a:xfrm>
            <a:off x="1430320" y="2505450"/>
            <a:ext cx="914416" cy="329180"/>
          </a:xfrm>
          <a:custGeom>
            <a:avLst/>
            <a:gdLst/>
            <a:ahLst/>
            <a:cxnLst/>
            <a:rect l="l" t="t" r="r" b="b"/>
            <a:pathLst>
              <a:path w="914416" h="329180">
                <a:moveTo>
                  <a:pt x="0" y="0"/>
                </a:moveTo>
                <a:lnTo>
                  <a:pt x="914416" y="0"/>
                </a:lnTo>
                <a:lnTo>
                  <a:pt x="914416" y="329180"/>
                </a:lnTo>
                <a:lnTo>
                  <a:pt x="0" y="329180"/>
                </a:lnTo>
                <a:lnTo>
                  <a:pt x="0" y="0"/>
                </a:lnTo>
                <a:close/>
              </a:path>
            </a:pathLst>
          </a:custGeom>
          <a:blipFill>
            <a:blip r:embed="rId10">
              <a:extLst>
                <a:ext uri="{96DAC541-7B7A-43D3-8B79-37D633B846F1}">
                  <asvg:svgBlip xmlns:asvg="http://schemas.microsoft.com/office/drawing/2016/SVG/main" r:embed="rId11"/>
                </a:ext>
              </a:extLst>
            </a:blip>
            <a:stretch>
              <a:fillRect t="-1547" b="-1547"/>
            </a:stretch>
          </a:blipFill>
        </p:spPr>
        <p:txBody>
          <a:bodyPr/>
          <a:lstStyle/>
          <a:p>
            <a:endParaRPr lang="vi-VN"/>
          </a:p>
        </p:txBody>
      </p:sp>
      <p:graphicFrame>
        <p:nvGraphicFramePr>
          <p:cNvPr id="21" name="Table 21"/>
          <p:cNvGraphicFramePr>
            <a:graphicFrameLocks noGrp="1"/>
          </p:cNvGraphicFramePr>
          <p:nvPr/>
        </p:nvGraphicFramePr>
        <p:xfrm>
          <a:off x="3036808" y="3359079"/>
          <a:ext cx="12192000" cy="4940300"/>
        </p:xfrm>
        <a:graphic>
          <a:graphicData uri="http://schemas.openxmlformats.org/drawingml/2006/table">
            <a:tbl>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730603">
                <a:tc>
                  <a:txBody>
                    <a:bodyPr/>
                    <a:lstStyle/>
                    <a:p>
                      <a:pPr algn="ctr">
                        <a:lnSpc>
                          <a:spcPts val="3036"/>
                        </a:lnSpc>
                        <a:defRPr/>
                      </a:pPr>
                      <a:r>
                        <a:rPr lang="en-US" sz="2200" b="1">
                          <a:solidFill>
                            <a:srgbClr val="FCF6E8"/>
                          </a:solidFill>
                          <a:latin typeface="Times New Roman Bold"/>
                          <a:ea typeface="Times New Roman Bold"/>
                          <a:cs typeface="Times New Roman Bold"/>
                          <a:sym typeface="Times New Roman Bold"/>
                        </a:rPr>
                        <a:t>Mức độ</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0000"/>
                    </a:solidFill>
                  </a:tcPr>
                </a:tc>
                <a:tc>
                  <a:txBody>
                    <a:bodyPr/>
                    <a:lstStyle/>
                    <a:p>
                      <a:pPr algn="ctr">
                        <a:lnSpc>
                          <a:spcPts val="3036"/>
                        </a:lnSpc>
                        <a:defRPr/>
                      </a:pPr>
                      <a:r>
                        <a:rPr lang="en-US" sz="2200" b="1">
                          <a:solidFill>
                            <a:srgbClr val="FCF6E8"/>
                          </a:solidFill>
                          <a:latin typeface="Times New Roman Bold"/>
                          <a:ea typeface="Times New Roman Bold"/>
                          <a:cs typeface="Times New Roman Bold"/>
                          <a:sym typeface="Times New Roman Bold"/>
                        </a:rPr>
                        <a:t>Mô tả vấn đề</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952558">
                <a:tc>
                  <a:txBody>
                    <a:bodyPr/>
                    <a:lstStyle/>
                    <a:p>
                      <a:pPr algn="l">
                        <a:lnSpc>
                          <a:spcPts val="3036"/>
                        </a:lnSpc>
                        <a:defRPr/>
                      </a:pPr>
                      <a:r>
                        <a:rPr lang="en-US" sz="2200" b="1">
                          <a:solidFill>
                            <a:srgbClr val="000000"/>
                          </a:solidFill>
                          <a:latin typeface="Times New Roman Bold"/>
                          <a:ea typeface="Times New Roman Bold"/>
                          <a:cs typeface="Times New Roman Bold"/>
                          <a:sym typeface="Times New Roman Bold"/>
                        </a:rPr>
                        <a:t>Cao</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tc>
                  <a:txBody>
                    <a:bodyPr/>
                    <a:lstStyle/>
                    <a:p>
                      <a:pPr algn="l">
                        <a:lnSpc>
                          <a:spcPts val="3036"/>
                        </a:lnSpc>
                        <a:defRPr/>
                      </a:pPr>
                      <a:r>
                        <a:rPr lang="en-US" sz="2200">
                          <a:solidFill>
                            <a:srgbClr val="000000"/>
                          </a:solidFill>
                          <a:latin typeface="Times New Roman"/>
                          <a:ea typeface="Times New Roman"/>
                          <a:cs typeface="Times New Roman"/>
                          <a:sym typeface="Times New Roman"/>
                        </a:rPr>
                        <a:t>Dữ liệu hình ảnh và thông tin về sâu hại còn hạn chế, cần được thu thập và cập nhật thường xuyên.</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extLst>
                  <a:ext uri="{0D108BD9-81ED-4DB2-BD59-A6C34878D82A}">
                    <a16:rowId xmlns:a16="http://schemas.microsoft.com/office/drawing/2014/main" val="10001"/>
                  </a:ext>
                </a:extLst>
              </a:tr>
              <a:tr h="952558">
                <a:tc>
                  <a:txBody>
                    <a:bodyPr/>
                    <a:lstStyle/>
                    <a:p>
                      <a:pPr algn="l">
                        <a:lnSpc>
                          <a:spcPts val="3036"/>
                        </a:lnSpc>
                        <a:defRPr/>
                      </a:pPr>
                      <a:r>
                        <a:rPr lang="en-US" sz="2200" b="1">
                          <a:solidFill>
                            <a:srgbClr val="000000"/>
                          </a:solidFill>
                          <a:latin typeface="Times New Roman Bold"/>
                          <a:ea typeface="Times New Roman Bold"/>
                          <a:cs typeface="Times New Roman Bold"/>
                          <a:sym typeface="Times New Roman Bold"/>
                        </a:rPr>
                        <a:t>Trung bình</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7E7"/>
                    </a:solidFill>
                  </a:tcPr>
                </a:tc>
                <a:tc>
                  <a:txBody>
                    <a:bodyPr/>
                    <a:lstStyle/>
                    <a:p>
                      <a:pPr algn="l">
                        <a:lnSpc>
                          <a:spcPts val="3036"/>
                        </a:lnSpc>
                        <a:defRPr/>
                      </a:pPr>
                      <a:r>
                        <a:rPr lang="en-US" sz="2200">
                          <a:solidFill>
                            <a:srgbClr val="000000"/>
                          </a:solidFill>
                          <a:latin typeface="Times New Roman"/>
                          <a:ea typeface="Times New Roman"/>
                          <a:cs typeface="Times New Roman"/>
                          <a:sym typeface="Times New Roman"/>
                        </a:rPr>
                        <a:t>Một số loài sâu có đặc điểm hình thái tương tự nhau, dễ gây nhầm lẫn khi tra cứu.</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952558">
                <a:tc>
                  <a:txBody>
                    <a:bodyPr/>
                    <a:lstStyle/>
                    <a:p>
                      <a:pPr algn="l">
                        <a:lnSpc>
                          <a:spcPts val="3036"/>
                        </a:lnSpc>
                        <a:defRPr/>
                      </a:pPr>
                      <a:r>
                        <a:rPr lang="en-US" sz="2200" b="1">
                          <a:solidFill>
                            <a:srgbClr val="000000"/>
                          </a:solidFill>
                          <a:latin typeface="Times New Roman Bold"/>
                          <a:ea typeface="Times New Roman Bold"/>
                          <a:cs typeface="Times New Roman Bold"/>
                          <a:sym typeface="Times New Roman Bold"/>
                        </a:rPr>
                        <a:t>Trung bình</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tc>
                  <a:txBody>
                    <a:bodyPr/>
                    <a:lstStyle/>
                    <a:p>
                      <a:pPr algn="l">
                        <a:lnSpc>
                          <a:spcPts val="3036"/>
                        </a:lnSpc>
                        <a:defRPr/>
                      </a:pPr>
                      <a:r>
                        <a:rPr lang="en-US" sz="2200">
                          <a:solidFill>
                            <a:srgbClr val="000000"/>
                          </a:solidFill>
                          <a:latin typeface="Times New Roman"/>
                          <a:ea typeface="Times New Roman"/>
                          <a:cs typeface="Times New Roman"/>
                          <a:sym typeface="Times New Roman"/>
                        </a:rPr>
                        <a:t>Cần đảm bảo khả năng lưu trữ và truy xuất dữ liệu ổn định khi ứng dụng hoạt động lâu dài.</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BCBCB"/>
                    </a:solidFill>
                  </a:tcPr>
                </a:tc>
                <a:extLst>
                  <a:ext uri="{0D108BD9-81ED-4DB2-BD59-A6C34878D82A}">
                    <a16:rowId xmlns:a16="http://schemas.microsoft.com/office/drawing/2014/main" val="10003"/>
                  </a:ext>
                </a:extLst>
              </a:tr>
              <a:tr h="1352024">
                <a:tc>
                  <a:txBody>
                    <a:bodyPr/>
                    <a:lstStyle/>
                    <a:p>
                      <a:pPr algn="l">
                        <a:lnSpc>
                          <a:spcPts val="3036"/>
                        </a:lnSpc>
                        <a:defRPr/>
                      </a:pPr>
                      <a:r>
                        <a:rPr lang="en-US" sz="2200" b="1">
                          <a:solidFill>
                            <a:srgbClr val="000000"/>
                          </a:solidFill>
                          <a:latin typeface="Times New Roman Bold"/>
                          <a:ea typeface="Times New Roman Bold"/>
                          <a:cs typeface="Times New Roman Bold"/>
                          <a:sym typeface="Times New Roman Bold"/>
                        </a:rPr>
                        <a:t>Thấp</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7E7"/>
                    </a:solidFill>
                  </a:tcPr>
                </a:tc>
                <a:tc>
                  <a:txBody>
                    <a:bodyPr/>
                    <a:lstStyle/>
                    <a:p>
                      <a:pPr algn="l">
                        <a:lnSpc>
                          <a:spcPts val="3036"/>
                        </a:lnSpc>
                        <a:defRPr/>
                      </a:pPr>
                      <a:r>
                        <a:rPr lang="en-US" sz="2200">
                          <a:solidFill>
                            <a:srgbClr val="000000"/>
                          </a:solidFill>
                          <a:latin typeface="Times New Roman"/>
                          <a:ea typeface="Times New Roman"/>
                          <a:cs typeface="Times New Roman"/>
                          <a:sym typeface="Times New Roman"/>
                        </a:rPr>
                        <a:t>Khó khăn trong việc tối ưu giao diện và đảm bảo tương thích trên nhiều thiết bị Android khác nhau.</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1194</Words>
  <Application>Microsoft Office PowerPoint</Application>
  <PresentationFormat>Custom</PresentationFormat>
  <Paragraphs>370</Paragraphs>
  <Slides>37</Slides>
  <Notes>37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5" baseType="lpstr">
      <vt:lpstr>Arial</vt:lpstr>
      <vt:lpstr>Times New Roman Bold</vt:lpstr>
      <vt:lpstr>Rubik</vt:lpstr>
      <vt:lpstr>Rubik Bold</vt:lpstr>
      <vt:lpstr>Times New Roman</vt:lpstr>
      <vt:lpstr>Calibri</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QLDA.PHANLOAISAU</dc:title>
  <cp:lastModifiedBy>Tam Nguyễn Hồ Trường</cp:lastModifiedBy>
  <cp:revision>2</cp:revision>
  <dcterms:created xsi:type="dcterms:W3CDTF">2006-08-16T00:00:00Z</dcterms:created>
  <dcterms:modified xsi:type="dcterms:W3CDTF">2025-12-07T19:09:01Z</dcterms:modified>
  <dc:identifier>DAG6h-bH_OM</dc:identifier>
</cp:coreProperties>
</file>